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Play"/>
      <p:regular r:id="rId36"/>
      <p:bold r:id="rId37"/>
    </p:embeddedFont>
    <p:embeddedFont>
      <p:font typeface="League Spartan"/>
      <p:regular r:id="rId38"/>
      <p:bold r:id="rId39"/>
    </p:embeddedFont>
    <p:embeddedFont>
      <p:font typeface="Poppi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20" Type="http://schemas.openxmlformats.org/officeDocument/2006/relationships/slide" Target="slides/slide16.xml"/><Relationship Id="rId42" Type="http://schemas.openxmlformats.org/officeDocument/2006/relationships/font" Target="fonts/Poppins-italic.fntdata"/><Relationship Id="rId41" Type="http://schemas.openxmlformats.org/officeDocument/2006/relationships/font" Target="fonts/Poppins-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Poppi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lay-bold.fntdata"/><Relationship Id="rId14" Type="http://schemas.openxmlformats.org/officeDocument/2006/relationships/slide" Target="slides/slide10.xml"/><Relationship Id="rId36" Type="http://schemas.openxmlformats.org/officeDocument/2006/relationships/font" Target="fonts/Play-regular.fntdata"/><Relationship Id="rId17" Type="http://schemas.openxmlformats.org/officeDocument/2006/relationships/slide" Target="slides/slide13.xml"/><Relationship Id="rId39" Type="http://schemas.openxmlformats.org/officeDocument/2006/relationships/font" Target="fonts/LeagueSpartan-bold.fntdata"/><Relationship Id="rId16" Type="http://schemas.openxmlformats.org/officeDocument/2006/relationships/slide" Target="slides/slide12.xml"/><Relationship Id="rId38" Type="http://schemas.openxmlformats.org/officeDocument/2006/relationships/font" Target="fonts/LeagueSpartan-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5" name="Shape 25"/>
        <p:cNvGrpSpPr/>
        <p:nvPr/>
      </p:nvGrpSpPr>
      <p:grpSpPr>
        <a:xfrm>
          <a:off x="0" y="0"/>
          <a:ext cx="0" cy="0"/>
          <a:chOff x="0" y="0"/>
          <a:chExt cx="0" cy="0"/>
        </a:xfrm>
      </p:grpSpPr>
      <p:sp>
        <p:nvSpPr>
          <p:cNvPr id="26" name="Google Shape;26;p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 name="Google Shape;28;p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2" name="Shape 32"/>
        <p:cNvGrpSpPr/>
        <p:nvPr/>
      </p:nvGrpSpPr>
      <p:grpSpPr>
        <a:xfrm>
          <a:off x="0" y="0"/>
          <a:ext cx="0" cy="0"/>
          <a:chOff x="0" y="0"/>
          <a:chExt cx="0" cy="0"/>
        </a:xfrm>
      </p:grpSpPr>
      <p:sp>
        <p:nvSpPr>
          <p:cNvPr id="33" name="Google Shape;33;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0" name="Shape 60"/>
        <p:cNvGrpSpPr/>
        <p:nvPr/>
      </p:nvGrpSpPr>
      <p:grpSpPr>
        <a:xfrm>
          <a:off x="0" y="0"/>
          <a:ext cx="0" cy="0"/>
          <a:chOff x="0" y="0"/>
          <a:chExt cx="0" cy="0"/>
        </a:xfrm>
      </p:grpSpPr>
      <p:sp>
        <p:nvSpPr>
          <p:cNvPr id="61" name="Google Shape;6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3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26.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29.png"/><Relationship Id="rId5"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38.png"/><Relationship Id="rId5"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39.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a:off x="317738" y="403279"/>
            <a:ext cx="1233371" cy="1430882"/>
          </a:xfrm>
          <a:custGeom>
            <a:rect b="b" l="l" r="r" t="t"/>
            <a:pathLst>
              <a:path extrusionOk="0" h="1472688" w="1079358">
                <a:moveTo>
                  <a:pt x="0" y="0"/>
                </a:moveTo>
                <a:lnTo>
                  <a:pt x="1079358" y="0"/>
                </a:lnTo>
                <a:lnTo>
                  <a:pt x="1079358" y="1472689"/>
                </a:lnTo>
                <a:lnTo>
                  <a:pt x="0" y="147268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9" name="Google Shape;89;p13"/>
          <p:cNvSpPr txBox="1"/>
          <p:nvPr/>
        </p:nvSpPr>
        <p:spPr>
          <a:xfrm>
            <a:off x="453942" y="1848853"/>
            <a:ext cx="6044671" cy="3772571"/>
          </a:xfrm>
          <a:prstGeom prst="rect">
            <a:avLst/>
          </a:prstGeom>
          <a:noFill/>
          <a:ln>
            <a:noFill/>
          </a:ln>
        </p:spPr>
        <p:txBody>
          <a:bodyPr anchorCtr="0" anchor="t" bIns="0" lIns="0" spcFirstLastPara="1" rIns="0" wrap="square" tIns="0">
            <a:spAutoFit/>
          </a:bodyPr>
          <a:lstStyle/>
          <a:p>
            <a:pPr indent="0" lvl="0" marL="0" marR="0" rtl="0" algn="l">
              <a:lnSpc>
                <a:spcPct val="191055"/>
              </a:lnSpc>
              <a:spcBef>
                <a:spcPts val="0"/>
              </a:spcBef>
              <a:spcAft>
                <a:spcPts val="0"/>
              </a:spcAft>
              <a:buNone/>
            </a:pPr>
            <a:r>
              <a:rPr lang="es-MX" sz="5400">
                <a:solidFill>
                  <a:srgbClr val="00B050"/>
                </a:solidFill>
                <a:latin typeface="League Spartan"/>
                <a:ea typeface="League Spartan"/>
                <a:cs typeface="League Spartan"/>
                <a:sym typeface="League Spartan"/>
              </a:rPr>
              <a:t>Inventario 2025</a:t>
            </a:r>
            <a:endParaRPr/>
          </a:p>
          <a:p>
            <a:pPr indent="0" lvl="0" marL="0" marR="0" rtl="0" algn="l">
              <a:lnSpc>
                <a:spcPct val="191055"/>
              </a:lnSpc>
              <a:spcBef>
                <a:spcPts val="0"/>
              </a:spcBef>
              <a:spcAft>
                <a:spcPts val="0"/>
              </a:spcAft>
              <a:buNone/>
            </a:pPr>
            <a:r>
              <a:rPr lang="es-MX" sz="5400">
                <a:solidFill>
                  <a:srgbClr val="00B050"/>
                </a:solidFill>
                <a:latin typeface="League Spartan"/>
                <a:ea typeface="League Spartan"/>
                <a:cs typeface="League Spartan"/>
                <a:sym typeface="League Spartan"/>
              </a:rPr>
              <a:t>Control Patrimonial</a:t>
            </a:r>
            <a:endParaRPr/>
          </a:p>
          <a:p>
            <a:pPr indent="0" lvl="0" marL="0" marR="0" rtl="0" algn="ctr">
              <a:lnSpc>
                <a:spcPct val="214937"/>
              </a:lnSpc>
              <a:spcBef>
                <a:spcPts val="0"/>
              </a:spcBef>
              <a:spcAft>
                <a:spcPts val="0"/>
              </a:spcAft>
              <a:buNone/>
            </a:pPr>
            <a:r>
              <a:t/>
            </a:r>
            <a:endParaRPr sz="4800">
              <a:solidFill>
                <a:srgbClr val="000000"/>
              </a:solidFill>
              <a:latin typeface="League Spartan"/>
              <a:ea typeface="League Spartan"/>
              <a:cs typeface="League Spartan"/>
              <a:sym typeface="League Spartan"/>
            </a:endParaRPr>
          </a:p>
        </p:txBody>
      </p:sp>
      <p:sp>
        <p:nvSpPr>
          <p:cNvPr id="90" name="Google Shape;90;p13"/>
          <p:cNvSpPr/>
          <p:nvPr/>
        </p:nvSpPr>
        <p:spPr>
          <a:xfrm>
            <a:off x="6096000" y="723900"/>
            <a:ext cx="5410200" cy="5410200"/>
          </a:xfrm>
          <a:custGeom>
            <a:rect b="b" l="l" r="r" t="t"/>
            <a:pathLst>
              <a:path extrusionOk="0" h="8115300" w="8115300">
                <a:moveTo>
                  <a:pt x="0" y="0"/>
                </a:moveTo>
                <a:lnTo>
                  <a:pt x="8115300" y="0"/>
                </a:lnTo>
                <a:lnTo>
                  <a:pt x="8115300" y="8115300"/>
                </a:lnTo>
                <a:lnTo>
                  <a:pt x="0" y="8115300"/>
                </a:lnTo>
                <a:lnTo>
                  <a:pt x="0" y="0"/>
                </a:lnTo>
                <a:close/>
              </a:path>
            </a:pathLst>
          </a:custGeom>
          <a:solidFill>
            <a:srgbClr val="00B050"/>
          </a:solidFill>
          <a:ln>
            <a:noFill/>
          </a:ln>
          <a:effectLst>
            <a:outerShdw blurRad="76200" kx="-1200000" rotWithShape="0" algn="bl" sy="230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pic>
        <p:nvPicPr>
          <p:cNvPr id="91" name="Google Shape;91;p13"/>
          <p:cNvPicPr preferRelativeResize="0"/>
          <p:nvPr/>
        </p:nvPicPr>
        <p:blipFill rotWithShape="1">
          <a:blip r:embed="rId4">
            <a:alphaModFix/>
          </a:blip>
          <a:srcRect b="0" l="24324" r="39158" t="0"/>
          <a:stretch/>
        </p:blipFill>
        <p:spPr>
          <a:xfrm>
            <a:off x="6901227" y="1525219"/>
            <a:ext cx="4139927" cy="4081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177" name="Google Shape;17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78" name="Google Shape;178;p22"/>
          <p:cNvPicPr preferRelativeResize="0"/>
          <p:nvPr/>
        </p:nvPicPr>
        <p:blipFill rotWithShape="1">
          <a:blip r:embed="rId3">
            <a:alphaModFix/>
          </a:blip>
          <a:srcRect b="0" l="0" r="0" t="0"/>
          <a:stretch/>
        </p:blipFill>
        <p:spPr>
          <a:xfrm>
            <a:off x="0" y="614180"/>
            <a:ext cx="12192000" cy="5470769"/>
          </a:xfrm>
          <a:prstGeom prst="rect">
            <a:avLst/>
          </a:prstGeom>
          <a:noFill/>
          <a:ln>
            <a:noFill/>
          </a:ln>
        </p:spPr>
      </p:pic>
      <p:sp>
        <p:nvSpPr>
          <p:cNvPr id="179" name="Google Shape;179;p22"/>
          <p:cNvSpPr/>
          <p:nvPr/>
        </p:nvSpPr>
        <p:spPr>
          <a:xfrm>
            <a:off x="4684142" y="3038475"/>
            <a:ext cx="3926457" cy="860664"/>
          </a:xfrm>
          <a:prstGeom prst="wedgeRectCallout">
            <a:avLst>
              <a:gd fmla="val -20833" name="adj1"/>
              <a:gd fmla="val 62500" name="adj2"/>
            </a:avLst>
          </a:prstGeom>
          <a:solidFill>
            <a:srgbClr val="00B050"/>
          </a:solidFill>
          <a:ln cap="flat" cmpd="sng" w="19050">
            <a:solidFill>
              <a:srgbClr val="0642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Aquí se muestran los bienes seleccionados, y se procede a guardarlos</a:t>
            </a:r>
            <a:endParaRPr/>
          </a:p>
        </p:txBody>
      </p:sp>
      <p:sp>
        <p:nvSpPr>
          <p:cNvPr id="180" name="Google Shape;180;p22"/>
          <p:cNvSpPr/>
          <p:nvPr/>
        </p:nvSpPr>
        <p:spPr>
          <a:xfrm>
            <a:off x="9867015" y="5432005"/>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22"/>
          <p:cNvSpPr/>
          <p:nvPr/>
        </p:nvSpPr>
        <p:spPr>
          <a:xfrm>
            <a:off x="3448051" y="466725"/>
            <a:ext cx="6791324" cy="809625"/>
          </a:xfrm>
          <a:prstGeom prst="roundRect">
            <a:avLst>
              <a:gd fmla="val 16667" name="adj"/>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1" lang="es-MX" sz="1800" u="none" strike="noStrike">
                <a:solidFill>
                  <a:schemeClr val="dk1"/>
                </a:solidFill>
                <a:latin typeface="Calibri"/>
                <a:ea typeface="Calibri"/>
                <a:cs typeface="Calibri"/>
                <a:sym typeface="Calibri"/>
              </a:rPr>
              <a:t>Tabla temporal, muestra los artículos seleccionados por el usuario.</a:t>
            </a:r>
            <a:endParaRPr b="1" sz="1800" u="none" strike="noStrike">
              <a:solidFill>
                <a:schemeClr val="dk1"/>
              </a:solidFill>
              <a:latin typeface="Arial"/>
              <a:ea typeface="Arial"/>
              <a:cs typeface="Arial"/>
              <a:sym typeface="Arial"/>
            </a:endParaRPr>
          </a:p>
        </p:txBody>
      </p:sp>
      <p:sp>
        <p:nvSpPr>
          <p:cNvPr id="182" name="Google Shape;182;p22"/>
          <p:cNvSpPr/>
          <p:nvPr/>
        </p:nvSpPr>
        <p:spPr>
          <a:xfrm>
            <a:off x="233265" y="4124131"/>
            <a:ext cx="11765902" cy="983411"/>
          </a:xfrm>
          <a:prstGeom prst="rect">
            <a:avLst/>
          </a:prstGeom>
          <a:solidFill>
            <a:schemeClr val="accen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3"/>
          <p:cNvPicPr preferRelativeResize="0"/>
          <p:nvPr/>
        </p:nvPicPr>
        <p:blipFill rotWithShape="1">
          <a:blip r:embed="rId3">
            <a:alphaModFix/>
          </a:blip>
          <a:srcRect b="0" l="0" r="0" t="0"/>
          <a:stretch/>
        </p:blipFill>
        <p:spPr>
          <a:xfrm>
            <a:off x="1856783" y="1156970"/>
            <a:ext cx="8478433" cy="4544059"/>
          </a:xfrm>
          <a:prstGeom prst="rect">
            <a:avLst/>
          </a:prstGeom>
          <a:noFill/>
          <a:ln>
            <a:noFill/>
          </a:ln>
        </p:spPr>
      </p:pic>
      <p:pic>
        <p:nvPicPr>
          <p:cNvPr id="188" name="Google Shape;188;p23"/>
          <p:cNvPicPr preferRelativeResize="0"/>
          <p:nvPr/>
        </p:nvPicPr>
        <p:blipFill rotWithShape="1">
          <a:blip r:embed="rId4">
            <a:alphaModFix/>
          </a:blip>
          <a:srcRect b="0" l="0" r="0" t="0"/>
          <a:stretch/>
        </p:blipFill>
        <p:spPr>
          <a:xfrm>
            <a:off x="7594784" y="61442"/>
            <a:ext cx="4048690" cy="1095528"/>
          </a:xfrm>
          <a:prstGeom prst="rect">
            <a:avLst/>
          </a:prstGeom>
          <a:noFill/>
          <a:ln>
            <a:noFill/>
          </a:ln>
        </p:spPr>
      </p:pic>
      <p:sp>
        <p:nvSpPr>
          <p:cNvPr id="189" name="Google Shape;189;p23"/>
          <p:cNvSpPr/>
          <p:nvPr/>
        </p:nvSpPr>
        <p:spPr>
          <a:xfrm>
            <a:off x="6115983" y="1156970"/>
            <a:ext cx="2957602" cy="1560378"/>
          </a:xfrm>
          <a:prstGeom prst="wedgeRectCallout">
            <a:avLst>
              <a:gd fmla="val -20833" name="adj1"/>
              <a:gd fmla="val 62500" name="adj2"/>
            </a:avLst>
          </a:prstGeom>
          <a:solidFill>
            <a:srgbClr val="00B050"/>
          </a:solidFill>
          <a:ln cap="flat" cmpd="sng" w="19050">
            <a:solidFill>
              <a:srgbClr val="0642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Arial"/>
                <a:ea typeface="Arial"/>
                <a:cs typeface="Arial"/>
                <a:sym typeface="Arial"/>
              </a:rPr>
              <a:t>Dar clic en confirmar para agregar los activos al inventario y terminar con el proceso.</a:t>
            </a:r>
            <a:endParaRPr sz="1800">
              <a:solidFill>
                <a:schemeClr val="lt1"/>
              </a:solidFill>
              <a:latin typeface="Arial"/>
              <a:ea typeface="Arial"/>
              <a:cs typeface="Arial"/>
              <a:sym typeface="Arial"/>
            </a:endParaRPr>
          </a:p>
          <a:p>
            <a:pPr indent="0" lvl="0" marL="0" marR="0" rtl="0" algn="ctr">
              <a:spcBef>
                <a:spcPts val="0"/>
              </a:spcBef>
              <a:spcAft>
                <a:spcPts val="0"/>
              </a:spcAft>
              <a:buNone/>
            </a:pPr>
            <a:r>
              <a:rPr lang="es-MX" sz="1800">
                <a:solidFill>
                  <a:schemeClr val="lt1"/>
                </a:solidFill>
                <a:latin typeface="Arial"/>
                <a:ea typeface="Arial"/>
                <a:cs typeface="Arial"/>
                <a:sym typeface="Arial"/>
              </a:rPr>
              <a:t>  </a:t>
            </a:r>
            <a:endParaRPr b="1" sz="1800">
              <a:solidFill>
                <a:schemeClr val="lt1"/>
              </a:solidFill>
              <a:latin typeface="Arial"/>
              <a:ea typeface="Arial"/>
              <a:cs typeface="Arial"/>
              <a:sym typeface="Arial"/>
            </a:endParaRPr>
          </a:p>
        </p:txBody>
      </p:sp>
      <p:sp>
        <p:nvSpPr>
          <p:cNvPr id="190" name="Google Shape;190;p23"/>
          <p:cNvSpPr/>
          <p:nvPr/>
        </p:nvSpPr>
        <p:spPr>
          <a:xfrm>
            <a:off x="7453223" y="3071004"/>
            <a:ext cx="491705" cy="836762"/>
          </a:xfrm>
          <a:prstGeom prst="down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3605286" y="498611"/>
            <a:ext cx="5391150" cy="739056"/>
          </a:xfrm>
          <a:prstGeom prst="rect">
            <a:avLst/>
          </a:prstGeom>
          <a:solidFill>
            <a:srgbClr val="00B050"/>
          </a:solidFill>
          <a:ln cap="flat" cmpd="sng" w="9525">
            <a:solidFill>
              <a:schemeClr val="lt1"/>
            </a:solidFill>
            <a:prstDash val="solid"/>
            <a:round/>
            <a:headEnd len="sm" w="sm" type="none"/>
            <a:tailEnd len="sm" w="sm" type="none"/>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Font typeface="Play"/>
              <a:buNone/>
            </a:pPr>
            <a:r>
              <a:rPr b="1" lang="es-MX" sz="1800">
                <a:solidFill>
                  <a:schemeClr val="lt1"/>
                </a:solidFill>
                <a:latin typeface="Arial"/>
                <a:ea typeface="Arial"/>
                <a:cs typeface="Arial"/>
                <a:sym typeface="Arial"/>
              </a:rPr>
              <a:t>Una vez capturado y guardado el levantamiento de inventario, se podrá generar la consulta de inventario</a:t>
            </a:r>
            <a:endParaRPr/>
          </a:p>
        </p:txBody>
      </p:sp>
      <p:pic>
        <p:nvPicPr>
          <p:cNvPr id="196" name="Google Shape;196;p24"/>
          <p:cNvPicPr preferRelativeResize="0"/>
          <p:nvPr/>
        </p:nvPicPr>
        <p:blipFill rotWithShape="1">
          <a:blip r:embed="rId3">
            <a:alphaModFix/>
          </a:blip>
          <a:srcRect b="0" l="0" r="0" t="0"/>
          <a:stretch/>
        </p:blipFill>
        <p:spPr>
          <a:xfrm>
            <a:off x="660734" y="1247887"/>
            <a:ext cx="11280254" cy="4741974"/>
          </a:xfrm>
          <a:prstGeom prst="rect">
            <a:avLst/>
          </a:prstGeom>
          <a:noFill/>
          <a:ln>
            <a:noFill/>
          </a:ln>
        </p:spPr>
      </p:pic>
      <p:sp>
        <p:nvSpPr>
          <p:cNvPr id="197" name="Google Shape;197;p24"/>
          <p:cNvSpPr/>
          <p:nvPr/>
        </p:nvSpPr>
        <p:spPr>
          <a:xfrm>
            <a:off x="69011" y="1492370"/>
            <a:ext cx="1062488" cy="609838"/>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5"/>
          <p:cNvPicPr preferRelativeResize="0"/>
          <p:nvPr/>
        </p:nvPicPr>
        <p:blipFill rotWithShape="1">
          <a:blip r:embed="rId3">
            <a:alphaModFix/>
          </a:blip>
          <a:srcRect b="0" l="0" r="0" t="0"/>
          <a:stretch/>
        </p:blipFill>
        <p:spPr>
          <a:xfrm>
            <a:off x="109415" y="888697"/>
            <a:ext cx="12192000" cy="4300380"/>
          </a:xfrm>
          <a:prstGeom prst="rect">
            <a:avLst/>
          </a:prstGeom>
          <a:noFill/>
          <a:ln>
            <a:noFill/>
          </a:ln>
        </p:spPr>
      </p:pic>
      <p:sp>
        <p:nvSpPr>
          <p:cNvPr id="204" name="Google Shape;204;p25"/>
          <p:cNvSpPr txBox="1"/>
          <p:nvPr/>
        </p:nvSpPr>
        <p:spPr>
          <a:xfrm>
            <a:off x="2891919" y="975431"/>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Play"/>
              <a:buNone/>
            </a:pPr>
            <a:r>
              <a:t/>
            </a:r>
            <a:endParaRPr b="1" sz="4400">
              <a:solidFill>
                <a:schemeClr val="dk1"/>
              </a:solidFill>
              <a:latin typeface="Play"/>
              <a:ea typeface="Play"/>
              <a:cs typeface="Play"/>
              <a:sym typeface="Play"/>
            </a:endParaRPr>
          </a:p>
        </p:txBody>
      </p:sp>
      <p:sp>
        <p:nvSpPr>
          <p:cNvPr id="205" name="Google Shape;205;p25"/>
          <p:cNvSpPr/>
          <p:nvPr/>
        </p:nvSpPr>
        <p:spPr>
          <a:xfrm>
            <a:off x="5163011" y="252720"/>
            <a:ext cx="2235200" cy="935383"/>
          </a:xfrm>
          <a:prstGeom prst="roundRect">
            <a:avLst>
              <a:gd fmla="val 16667" name="adj"/>
            </a:avLst>
          </a:prstGeom>
          <a:solidFill>
            <a:srgbClr val="00B050"/>
          </a:solidFill>
          <a:ln cap="flat" cmpd="sng" w="19050">
            <a:solidFill>
              <a:srgbClr val="082836"/>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Reporte de inventario previo</a:t>
            </a:r>
            <a:endParaRPr/>
          </a:p>
        </p:txBody>
      </p:sp>
      <p:sp>
        <p:nvSpPr>
          <p:cNvPr id="206" name="Google Shape;206;p25"/>
          <p:cNvSpPr/>
          <p:nvPr/>
        </p:nvSpPr>
        <p:spPr>
          <a:xfrm>
            <a:off x="7900295" y="252720"/>
            <a:ext cx="2235200" cy="935383"/>
          </a:xfrm>
          <a:prstGeom prst="roundRect">
            <a:avLst>
              <a:gd fmla="val 16667" name="adj"/>
            </a:avLst>
          </a:prstGeom>
          <a:solidFill>
            <a:srgbClr val="00B050"/>
          </a:solidFill>
          <a:ln cap="flat" cmpd="sng" w="19050">
            <a:solidFill>
              <a:srgbClr val="082836"/>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Reporte de inventario (Resumen)</a:t>
            </a:r>
            <a:endParaRPr/>
          </a:p>
        </p:txBody>
      </p:sp>
      <p:sp>
        <p:nvSpPr>
          <p:cNvPr id="207" name="Google Shape;207;p25"/>
          <p:cNvSpPr/>
          <p:nvPr/>
        </p:nvSpPr>
        <p:spPr>
          <a:xfrm rot="3627760">
            <a:off x="6501478" y="1300981"/>
            <a:ext cx="1155196" cy="730639"/>
          </a:xfrm>
          <a:custGeom>
            <a:rect b="b" l="l" r="r" t="t"/>
            <a:pathLst>
              <a:path extrusionOk="0" h="2533923" w="3626365">
                <a:moveTo>
                  <a:pt x="0" y="0"/>
                </a:moveTo>
                <a:lnTo>
                  <a:pt x="3626365" y="0"/>
                </a:lnTo>
                <a:lnTo>
                  <a:pt x="3626365" y="2533922"/>
                </a:lnTo>
                <a:lnTo>
                  <a:pt x="0" y="253392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25"/>
          <p:cNvSpPr/>
          <p:nvPr/>
        </p:nvSpPr>
        <p:spPr>
          <a:xfrm rot="3627760">
            <a:off x="10416950" y="962714"/>
            <a:ext cx="982774" cy="730639"/>
          </a:xfrm>
          <a:custGeom>
            <a:rect b="b" l="l" r="r" t="t"/>
            <a:pathLst>
              <a:path extrusionOk="0" h="2533923" w="3626365">
                <a:moveTo>
                  <a:pt x="0" y="0"/>
                </a:moveTo>
                <a:lnTo>
                  <a:pt x="3626365" y="0"/>
                </a:lnTo>
                <a:lnTo>
                  <a:pt x="3626365" y="2533922"/>
                </a:lnTo>
                <a:lnTo>
                  <a:pt x="0" y="253392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25"/>
          <p:cNvSpPr/>
          <p:nvPr/>
        </p:nvSpPr>
        <p:spPr>
          <a:xfrm>
            <a:off x="6388768" y="2863516"/>
            <a:ext cx="372979" cy="168442"/>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25"/>
          <p:cNvSpPr/>
          <p:nvPr/>
        </p:nvSpPr>
        <p:spPr>
          <a:xfrm>
            <a:off x="6388768" y="3252537"/>
            <a:ext cx="372979" cy="168442"/>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25"/>
          <p:cNvSpPr/>
          <p:nvPr/>
        </p:nvSpPr>
        <p:spPr>
          <a:xfrm>
            <a:off x="6388767" y="3641558"/>
            <a:ext cx="372979" cy="168442"/>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25"/>
          <p:cNvSpPr/>
          <p:nvPr/>
        </p:nvSpPr>
        <p:spPr>
          <a:xfrm>
            <a:off x="6388766" y="4052365"/>
            <a:ext cx="372979" cy="168442"/>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25"/>
          <p:cNvSpPr/>
          <p:nvPr/>
        </p:nvSpPr>
        <p:spPr>
          <a:xfrm>
            <a:off x="6406811" y="4437058"/>
            <a:ext cx="372979" cy="168442"/>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p:nvPr/>
        </p:nvSpPr>
        <p:spPr>
          <a:xfrm>
            <a:off x="1066800" y="1323975"/>
            <a:ext cx="4171950" cy="3638550"/>
          </a:xfrm>
          <a:prstGeom prst="flowChartConnector">
            <a:avLst/>
          </a:prstGeom>
          <a:solidFill>
            <a:srgbClr val="00B05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Avance de inventario de la unidad (Resumen de activos)</a:t>
            </a:r>
            <a:endParaRPr/>
          </a:p>
        </p:txBody>
      </p:sp>
      <p:pic>
        <p:nvPicPr>
          <p:cNvPr id="219" name="Google Shape;219;p26"/>
          <p:cNvPicPr preferRelativeResize="0"/>
          <p:nvPr>
            <p:ph idx="1" type="body"/>
          </p:nvPr>
        </p:nvPicPr>
        <p:blipFill rotWithShape="1">
          <a:blip r:embed="rId3">
            <a:alphaModFix/>
          </a:blip>
          <a:srcRect b="0" l="0" r="0" t="0"/>
          <a:stretch/>
        </p:blipFill>
        <p:spPr>
          <a:xfrm>
            <a:off x="6362700" y="243681"/>
            <a:ext cx="5210175" cy="5799138"/>
          </a:xfrm>
          <a:prstGeom prst="rect">
            <a:avLst/>
          </a:prstGeom>
          <a:solidFill>
            <a:srgbClr val="00B050"/>
          </a:solidFill>
          <a:ln cap="flat" cmpd="sng" w="9525">
            <a:solidFill>
              <a:srgbClr val="00B050"/>
            </a:solidFill>
            <a:prstDash val="solid"/>
            <a:round/>
            <a:headEnd len="sm" w="sm" type="none"/>
            <a:tailEnd len="sm" w="sm" type="none"/>
          </a:ln>
        </p:spPr>
      </p:pic>
      <p:sp>
        <p:nvSpPr>
          <p:cNvPr id="220" name="Google Shape;220;p26"/>
          <p:cNvSpPr/>
          <p:nvPr/>
        </p:nvSpPr>
        <p:spPr>
          <a:xfrm>
            <a:off x="4829188" y="903137"/>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26"/>
          <p:cNvSpPr/>
          <p:nvPr/>
        </p:nvSpPr>
        <p:spPr>
          <a:xfrm>
            <a:off x="4899996" y="3892043"/>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38200" y="23844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Play"/>
              <a:buNone/>
            </a:pPr>
            <a:r>
              <a:rPr b="1" lang="es-MX">
                <a:solidFill>
                  <a:srgbClr val="00B050"/>
                </a:solidFill>
              </a:rPr>
              <a:t>Aclaración de activos faltantes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8"/>
          <p:cNvPicPr preferRelativeResize="0"/>
          <p:nvPr/>
        </p:nvPicPr>
        <p:blipFill rotWithShape="1">
          <a:blip r:embed="rId3">
            <a:alphaModFix/>
          </a:blip>
          <a:srcRect b="0" l="0" r="0" t="0"/>
          <a:stretch/>
        </p:blipFill>
        <p:spPr>
          <a:xfrm>
            <a:off x="1091943" y="1783060"/>
            <a:ext cx="5015344" cy="3291880"/>
          </a:xfrm>
          <a:prstGeom prst="rect">
            <a:avLst/>
          </a:prstGeom>
          <a:noFill/>
          <a:ln>
            <a:noFill/>
          </a:ln>
        </p:spPr>
      </p:pic>
      <p:pic>
        <p:nvPicPr>
          <p:cNvPr id="232" name="Google Shape;232;p28"/>
          <p:cNvPicPr preferRelativeResize="0"/>
          <p:nvPr/>
        </p:nvPicPr>
        <p:blipFill rotWithShape="1">
          <a:blip r:embed="rId4">
            <a:alphaModFix/>
          </a:blip>
          <a:srcRect b="0" l="0" r="0" t="0"/>
          <a:stretch/>
        </p:blipFill>
        <p:spPr>
          <a:xfrm>
            <a:off x="6668881" y="1765235"/>
            <a:ext cx="5282617" cy="3281564"/>
          </a:xfrm>
          <a:prstGeom prst="rect">
            <a:avLst/>
          </a:prstGeom>
          <a:noFill/>
          <a:ln>
            <a:noFill/>
          </a:ln>
        </p:spPr>
      </p:pic>
      <p:sp>
        <p:nvSpPr>
          <p:cNvPr id="233" name="Google Shape;233;p28"/>
          <p:cNvSpPr/>
          <p:nvPr/>
        </p:nvSpPr>
        <p:spPr>
          <a:xfrm>
            <a:off x="-299952" y="2817754"/>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28"/>
          <p:cNvSpPr/>
          <p:nvPr/>
        </p:nvSpPr>
        <p:spPr>
          <a:xfrm>
            <a:off x="5400052" y="3704103"/>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28"/>
          <p:cNvSpPr txBox="1"/>
          <p:nvPr/>
        </p:nvSpPr>
        <p:spPr>
          <a:xfrm>
            <a:off x="2914650" y="302980"/>
            <a:ext cx="7096126" cy="1200329"/>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chemeClr val="lt1"/>
                </a:solidFill>
                <a:latin typeface="Arial"/>
                <a:ea typeface="Arial"/>
                <a:cs typeface="Arial"/>
                <a:sym typeface="Arial"/>
              </a:rPr>
              <a:t>Si el usuario desea realizar una aclaración, ubicar y dar clic en el módulo</a:t>
            </a:r>
            <a:endParaRPr/>
          </a:p>
          <a:p>
            <a:pPr indent="0" lvl="0" marL="0" marR="0" rtl="0" algn="l">
              <a:spcBef>
                <a:spcPts val="0"/>
              </a:spcBef>
              <a:spcAft>
                <a:spcPts val="0"/>
              </a:spcAft>
              <a:buNone/>
            </a:pPr>
            <a:r>
              <a:rPr b="1" lang="es-MX" sz="1800">
                <a:solidFill>
                  <a:schemeClr val="lt1"/>
                </a:solidFill>
                <a:latin typeface="Arial"/>
                <a:ea typeface="Arial"/>
                <a:cs typeface="Arial"/>
                <a:sym typeface="Arial"/>
              </a:rPr>
              <a:t>"Aclaraciones“ en donde se desplegará la opción “Aclaración de activos faltantes”</a:t>
            </a:r>
            <a:endParaRPr/>
          </a:p>
          <a:p>
            <a:pPr indent="0" lvl="0" marL="0" marR="0" rtl="0" algn="l">
              <a:spcBef>
                <a:spcPts val="0"/>
              </a:spcBef>
              <a:spcAft>
                <a:spcPts val="0"/>
              </a:spcAft>
              <a:buNone/>
            </a:pPr>
            <a:r>
              <a:rPr b="1" lang="es-MX" sz="1800">
                <a:solidFill>
                  <a:schemeClr val="lt1"/>
                </a:solidFill>
                <a:latin typeface="Arial"/>
                <a:ea typeface="Arial"/>
                <a:cs typeface="Arial"/>
                <a:sym typeface="Arial"/>
              </a:rPr>
              <a:t>dar clic para acceder al módulo</a:t>
            </a:r>
            <a:r>
              <a:rPr b="1" lang="es-MX" sz="1600">
                <a:solidFill>
                  <a:schemeClr val="lt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9"/>
          <p:cNvPicPr preferRelativeResize="0"/>
          <p:nvPr/>
        </p:nvPicPr>
        <p:blipFill rotWithShape="1">
          <a:blip r:embed="rId3">
            <a:alphaModFix/>
          </a:blip>
          <a:srcRect b="0" l="0" r="0" t="0"/>
          <a:stretch/>
        </p:blipFill>
        <p:spPr>
          <a:xfrm>
            <a:off x="90197" y="0"/>
            <a:ext cx="12180583" cy="6857999"/>
          </a:xfrm>
          <a:prstGeom prst="rect">
            <a:avLst/>
          </a:prstGeom>
          <a:noFill/>
          <a:ln>
            <a:noFill/>
          </a:ln>
        </p:spPr>
      </p:pic>
      <p:sp>
        <p:nvSpPr>
          <p:cNvPr id="241" name="Google Shape;241;p29"/>
          <p:cNvSpPr/>
          <p:nvPr/>
        </p:nvSpPr>
        <p:spPr>
          <a:xfrm>
            <a:off x="11625942" y="2957415"/>
            <a:ext cx="475861" cy="345233"/>
          </a:xfrm>
          <a:prstGeom prst="ellipse">
            <a:avLst/>
          </a:prstGeom>
          <a:solidFill>
            <a:schemeClr val="accen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29"/>
          <p:cNvSpPr/>
          <p:nvPr/>
        </p:nvSpPr>
        <p:spPr>
          <a:xfrm flipH="1">
            <a:off x="4848225" y="121298"/>
            <a:ext cx="5372100" cy="1212202"/>
          </a:xfrm>
          <a:prstGeom prst="roundRect">
            <a:avLst>
              <a:gd fmla="val 16667" name="adj"/>
            </a:avLst>
          </a:prstGeom>
          <a:solidFill>
            <a:srgbClr val="00B050"/>
          </a:solidFill>
          <a:ln cap="flat" cmpd="sng" w="19050">
            <a:solidFill>
              <a:srgbClr val="082836"/>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 “Edición y aclaración de faltantes" en la columna acciones y dar un clic sobre el mismo, al hacerlo se desplegará el siguiente recuadro para realizar una aclaración de faltantes</a:t>
            </a:r>
            <a:endParaRPr b="1" sz="1800">
              <a:solidFill>
                <a:schemeClr val="lt1"/>
              </a:solidFill>
              <a:latin typeface="Arial"/>
              <a:ea typeface="Arial"/>
              <a:cs typeface="Arial"/>
              <a:sym typeface="Arial"/>
            </a:endParaRPr>
          </a:p>
        </p:txBody>
      </p:sp>
      <p:sp>
        <p:nvSpPr>
          <p:cNvPr id="243" name="Google Shape;243;p29"/>
          <p:cNvSpPr/>
          <p:nvPr/>
        </p:nvSpPr>
        <p:spPr>
          <a:xfrm rot="2475661">
            <a:off x="10705457" y="2223307"/>
            <a:ext cx="1158103" cy="599235"/>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type="title"/>
          </p:nvPr>
        </p:nvSpPr>
        <p:spPr>
          <a:xfrm>
            <a:off x="838200" y="1"/>
            <a:ext cx="10515600" cy="7048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B050"/>
              </a:buClr>
              <a:buSzPct val="100000"/>
              <a:buFont typeface="Play"/>
              <a:buNone/>
            </a:pPr>
            <a:r>
              <a:rPr b="1" lang="es-MX" sz="4800">
                <a:solidFill>
                  <a:srgbClr val="00B050"/>
                </a:solidFill>
              </a:rPr>
              <a:t>Estados de aclaración</a:t>
            </a:r>
            <a:endParaRPr/>
          </a:p>
        </p:txBody>
      </p:sp>
      <p:pic>
        <p:nvPicPr>
          <p:cNvPr id="249" name="Google Shape;249;p30"/>
          <p:cNvPicPr preferRelativeResize="0"/>
          <p:nvPr/>
        </p:nvPicPr>
        <p:blipFill rotWithShape="1">
          <a:blip r:embed="rId3">
            <a:alphaModFix/>
          </a:blip>
          <a:srcRect b="0" l="0" r="0" t="0"/>
          <a:stretch/>
        </p:blipFill>
        <p:spPr>
          <a:xfrm>
            <a:off x="95250" y="718502"/>
            <a:ext cx="12096750" cy="6139498"/>
          </a:xfrm>
          <a:prstGeom prst="rect">
            <a:avLst/>
          </a:prstGeom>
          <a:noFill/>
          <a:ln>
            <a:noFill/>
          </a:ln>
        </p:spPr>
      </p:pic>
      <p:sp>
        <p:nvSpPr>
          <p:cNvPr id="250" name="Google Shape;250;p30"/>
          <p:cNvSpPr/>
          <p:nvPr/>
        </p:nvSpPr>
        <p:spPr>
          <a:xfrm>
            <a:off x="6143625" y="1734427"/>
            <a:ext cx="323850" cy="152400"/>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30"/>
          <p:cNvSpPr/>
          <p:nvPr/>
        </p:nvSpPr>
        <p:spPr>
          <a:xfrm>
            <a:off x="6146800" y="1994777"/>
            <a:ext cx="323850" cy="152400"/>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30"/>
          <p:cNvSpPr/>
          <p:nvPr/>
        </p:nvSpPr>
        <p:spPr>
          <a:xfrm>
            <a:off x="6153150" y="2262280"/>
            <a:ext cx="323850" cy="152400"/>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3" name="Google Shape;253;p30"/>
          <p:cNvSpPr/>
          <p:nvPr/>
        </p:nvSpPr>
        <p:spPr>
          <a:xfrm>
            <a:off x="6162675" y="2529783"/>
            <a:ext cx="323850" cy="152400"/>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30"/>
          <p:cNvSpPr/>
          <p:nvPr/>
        </p:nvSpPr>
        <p:spPr>
          <a:xfrm>
            <a:off x="6165850" y="2803562"/>
            <a:ext cx="323850" cy="152400"/>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5" name="Google Shape;255;p30"/>
          <p:cNvSpPr/>
          <p:nvPr/>
        </p:nvSpPr>
        <p:spPr>
          <a:xfrm>
            <a:off x="6162675" y="3077341"/>
            <a:ext cx="323850" cy="152400"/>
          </a:xfrm>
          <a:prstGeom prst="rightArrow">
            <a:avLst>
              <a:gd fmla="val 50000" name="adj1"/>
              <a:gd fmla="val 50000" name="adj2"/>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1"/>
          <p:cNvPicPr preferRelativeResize="0"/>
          <p:nvPr/>
        </p:nvPicPr>
        <p:blipFill rotWithShape="1">
          <a:blip r:embed="rId3">
            <a:alphaModFix/>
          </a:blip>
          <a:srcRect b="0" l="0" r="0" t="0"/>
          <a:stretch/>
        </p:blipFill>
        <p:spPr>
          <a:xfrm>
            <a:off x="0" y="76201"/>
            <a:ext cx="12192000" cy="6531996"/>
          </a:xfrm>
          <a:prstGeom prst="rect">
            <a:avLst/>
          </a:prstGeom>
          <a:noFill/>
          <a:ln>
            <a:noFill/>
          </a:ln>
        </p:spPr>
      </p:pic>
      <p:sp>
        <p:nvSpPr>
          <p:cNvPr id="261" name="Google Shape;261;p31"/>
          <p:cNvSpPr/>
          <p:nvPr/>
        </p:nvSpPr>
        <p:spPr>
          <a:xfrm>
            <a:off x="4887424" y="514268"/>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31"/>
          <p:cNvSpPr/>
          <p:nvPr/>
        </p:nvSpPr>
        <p:spPr>
          <a:xfrm>
            <a:off x="4887424" y="2971319"/>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31"/>
          <p:cNvSpPr/>
          <p:nvPr/>
        </p:nvSpPr>
        <p:spPr>
          <a:xfrm rot="3314943">
            <a:off x="10218313" y="4006220"/>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4"/>
          <p:cNvPicPr preferRelativeResize="0"/>
          <p:nvPr>
            <p:ph idx="1" type="body"/>
          </p:nvPr>
        </p:nvPicPr>
        <p:blipFill rotWithShape="1">
          <a:blip r:embed="rId3">
            <a:alphaModFix/>
          </a:blip>
          <a:srcRect b="0" l="0" r="0" t="0"/>
          <a:stretch/>
        </p:blipFill>
        <p:spPr>
          <a:xfrm>
            <a:off x="5258015" y="1602607"/>
            <a:ext cx="6574067" cy="4002832"/>
          </a:xfrm>
          <a:prstGeom prst="rect">
            <a:avLst/>
          </a:prstGeom>
          <a:noFill/>
          <a:ln>
            <a:noFill/>
          </a:ln>
        </p:spPr>
      </p:pic>
      <p:sp>
        <p:nvSpPr>
          <p:cNvPr id="97" name="Google Shape;97;p14"/>
          <p:cNvSpPr/>
          <p:nvPr/>
        </p:nvSpPr>
        <p:spPr>
          <a:xfrm>
            <a:off x="3470989" y="2280928"/>
            <a:ext cx="1787026" cy="985050"/>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14"/>
          <p:cNvSpPr/>
          <p:nvPr/>
        </p:nvSpPr>
        <p:spPr>
          <a:xfrm>
            <a:off x="5258015" y="354563"/>
            <a:ext cx="6574067" cy="1121434"/>
          </a:xfrm>
          <a:prstGeom prst="roundRect">
            <a:avLst>
              <a:gd fmla="val 16667" name="adj"/>
            </a:avLst>
          </a:prstGeom>
          <a:solidFill>
            <a:srgbClr val="00B050"/>
          </a:solidFill>
          <a:ln cap="flat" cmpd="sng" w="19050">
            <a:solidFill>
              <a:srgbClr val="2046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Arial"/>
                <a:ea typeface="Arial"/>
                <a:cs typeface="Arial"/>
                <a:sym typeface="Arial"/>
              </a:rPr>
              <a:t>Una vez en la pantalla principal dar clic en "Entrar como" para desplegar los tipos de usuario disponibles para el inicio de sesión al sistema.</a:t>
            </a:r>
            <a:endParaRPr b="1" sz="1800">
              <a:solidFill>
                <a:schemeClr val="lt1"/>
              </a:solidFill>
              <a:latin typeface="Arial"/>
              <a:ea typeface="Arial"/>
              <a:cs typeface="Arial"/>
              <a:sym typeface="Arial"/>
            </a:endParaRPr>
          </a:p>
        </p:txBody>
      </p:sp>
      <p:sp>
        <p:nvSpPr>
          <p:cNvPr id="99" name="Google Shape;99;p14"/>
          <p:cNvSpPr/>
          <p:nvPr/>
        </p:nvSpPr>
        <p:spPr>
          <a:xfrm>
            <a:off x="6484775" y="2561989"/>
            <a:ext cx="1688842" cy="261255"/>
          </a:xfrm>
          <a:prstGeom prst="rect">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s-MX" sz="1800">
                <a:solidFill>
                  <a:schemeClr val="lt1"/>
                </a:solidFill>
                <a:latin typeface="Arial"/>
                <a:ea typeface="Arial"/>
                <a:cs typeface="Arial"/>
                <a:sym typeface="Arial"/>
              </a:rPr>
              <a:t>Institucional</a:t>
            </a:r>
            <a:endParaRPr/>
          </a:p>
        </p:txBody>
      </p:sp>
      <p:sp>
        <p:nvSpPr>
          <p:cNvPr id="100" name="Google Shape;100;p14"/>
          <p:cNvSpPr/>
          <p:nvPr/>
        </p:nvSpPr>
        <p:spPr>
          <a:xfrm>
            <a:off x="6484775" y="2872310"/>
            <a:ext cx="1688842" cy="261255"/>
          </a:xfrm>
          <a:prstGeom prst="rect">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s-MX" sz="1800">
                <a:solidFill>
                  <a:schemeClr val="lt1"/>
                </a:solidFill>
                <a:latin typeface="Arial"/>
                <a:ea typeface="Arial"/>
                <a:cs typeface="Arial"/>
                <a:sym typeface="Arial"/>
              </a:rPr>
              <a:t>Sorteos</a:t>
            </a:r>
            <a:endParaRPr/>
          </a:p>
        </p:txBody>
      </p:sp>
      <p:sp>
        <p:nvSpPr>
          <p:cNvPr id="101" name="Google Shape;101;p14"/>
          <p:cNvSpPr/>
          <p:nvPr/>
        </p:nvSpPr>
        <p:spPr>
          <a:xfrm>
            <a:off x="6484775" y="3183523"/>
            <a:ext cx="1688842" cy="261255"/>
          </a:xfrm>
          <a:prstGeom prst="rect">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s-MX" sz="1800">
                <a:solidFill>
                  <a:schemeClr val="lt1"/>
                </a:solidFill>
                <a:latin typeface="Arial"/>
                <a:ea typeface="Arial"/>
                <a:cs typeface="Arial"/>
                <a:sym typeface="Arial"/>
              </a:rPr>
              <a:t>Alumno</a:t>
            </a:r>
            <a:endParaRPr/>
          </a:p>
        </p:txBody>
      </p:sp>
      <p:sp>
        <p:nvSpPr>
          <p:cNvPr id="102" name="Google Shape;102;p14"/>
          <p:cNvSpPr/>
          <p:nvPr/>
        </p:nvSpPr>
        <p:spPr>
          <a:xfrm>
            <a:off x="6484775" y="3521371"/>
            <a:ext cx="1688842" cy="261255"/>
          </a:xfrm>
          <a:prstGeom prst="rect">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s-MX" sz="1800">
                <a:solidFill>
                  <a:schemeClr val="lt1"/>
                </a:solidFill>
                <a:latin typeface="Arial"/>
                <a:ea typeface="Arial"/>
                <a:cs typeface="Arial"/>
                <a:sym typeface="Arial"/>
              </a:rPr>
              <a:t>Empleado</a:t>
            </a:r>
            <a:endParaRPr/>
          </a:p>
        </p:txBody>
      </p:sp>
      <p:sp>
        <p:nvSpPr>
          <p:cNvPr id="103" name="Google Shape;103;p14"/>
          <p:cNvSpPr/>
          <p:nvPr/>
        </p:nvSpPr>
        <p:spPr>
          <a:xfrm>
            <a:off x="111968" y="1713952"/>
            <a:ext cx="3470988" cy="2939142"/>
          </a:xfrm>
          <a:prstGeom prst="flowChartConnector">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Abrir navegador web  y capturar: sicop.uabc.mx</a:t>
            </a:r>
            <a:endParaRPr b="1"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2"/>
          <p:cNvPicPr preferRelativeResize="0"/>
          <p:nvPr/>
        </p:nvPicPr>
        <p:blipFill rotWithShape="1">
          <a:blip r:embed="rId3">
            <a:alphaModFix/>
          </a:blip>
          <a:srcRect b="0" l="0" r="0" t="0"/>
          <a:stretch/>
        </p:blipFill>
        <p:spPr>
          <a:xfrm>
            <a:off x="0" y="0"/>
            <a:ext cx="12125325" cy="6857999"/>
          </a:xfrm>
          <a:prstGeom prst="rect">
            <a:avLst/>
          </a:prstGeom>
          <a:noFill/>
          <a:ln>
            <a:noFill/>
          </a:ln>
        </p:spPr>
      </p:pic>
      <p:sp>
        <p:nvSpPr>
          <p:cNvPr id="269" name="Google Shape;269;p32"/>
          <p:cNvSpPr/>
          <p:nvPr/>
        </p:nvSpPr>
        <p:spPr>
          <a:xfrm>
            <a:off x="4887424" y="514268"/>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32"/>
          <p:cNvSpPr/>
          <p:nvPr/>
        </p:nvSpPr>
        <p:spPr>
          <a:xfrm>
            <a:off x="4887424" y="3134042"/>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32"/>
          <p:cNvSpPr/>
          <p:nvPr/>
        </p:nvSpPr>
        <p:spPr>
          <a:xfrm>
            <a:off x="4854999" y="4781468"/>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32"/>
          <p:cNvSpPr/>
          <p:nvPr/>
        </p:nvSpPr>
        <p:spPr>
          <a:xfrm rot="3314943">
            <a:off x="10125007" y="5076424"/>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3"/>
          <p:cNvPicPr preferRelativeResize="0"/>
          <p:nvPr/>
        </p:nvPicPr>
        <p:blipFill rotWithShape="1">
          <a:blip r:embed="rId3">
            <a:alphaModFix/>
          </a:blip>
          <a:srcRect b="0" l="0" r="0" t="0"/>
          <a:stretch/>
        </p:blipFill>
        <p:spPr>
          <a:xfrm>
            <a:off x="0" y="1"/>
            <a:ext cx="12192000" cy="7058024"/>
          </a:xfrm>
          <a:prstGeom prst="rect">
            <a:avLst/>
          </a:prstGeom>
          <a:noFill/>
          <a:ln>
            <a:noFill/>
          </a:ln>
        </p:spPr>
      </p:pic>
      <p:sp>
        <p:nvSpPr>
          <p:cNvPr id="278" name="Google Shape;278;p33"/>
          <p:cNvSpPr/>
          <p:nvPr/>
        </p:nvSpPr>
        <p:spPr>
          <a:xfrm>
            <a:off x="4956435" y="272729"/>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33"/>
          <p:cNvSpPr/>
          <p:nvPr/>
        </p:nvSpPr>
        <p:spPr>
          <a:xfrm>
            <a:off x="4956434" y="2187792"/>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33"/>
          <p:cNvSpPr/>
          <p:nvPr/>
        </p:nvSpPr>
        <p:spPr>
          <a:xfrm>
            <a:off x="4870169" y="3101010"/>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33"/>
          <p:cNvSpPr/>
          <p:nvPr/>
        </p:nvSpPr>
        <p:spPr>
          <a:xfrm>
            <a:off x="4870171" y="4400614"/>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33"/>
          <p:cNvSpPr/>
          <p:nvPr/>
        </p:nvSpPr>
        <p:spPr>
          <a:xfrm>
            <a:off x="4870170" y="5725764"/>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33"/>
          <p:cNvSpPr/>
          <p:nvPr/>
        </p:nvSpPr>
        <p:spPr>
          <a:xfrm rot="3314943">
            <a:off x="10227645" y="5823098"/>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9" name="Google Shape;289;p34"/>
          <p:cNvSpPr/>
          <p:nvPr/>
        </p:nvSpPr>
        <p:spPr>
          <a:xfrm>
            <a:off x="4921929" y="402125"/>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34"/>
          <p:cNvSpPr/>
          <p:nvPr/>
        </p:nvSpPr>
        <p:spPr>
          <a:xfrm>
            <a:off x="4921928" y="3134043"/>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34"/>
          <p:cNvSpPr/>
          <p:nvPr/>
        </p:nvSpPr>
        <p:spPr>
          <a:xfrm>
            <a:off x="4921927" y="4701064"/>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2" name="Google Shape;292;p34"/>
          <p:cNvSpPr/>
          <p:nvPr/>
        </p:nvSpPr>
        <p:spPr>
          <a:xfrm rot="3314943">
            <a:off x="10152999" y="5079242"/>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5"/>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298" name="Google Shape;298;p35"/>
          <p:cNvSpPr/>
          <p:nvPr/>
        </p:nvSpPr>
        <p:spPr>
          <a:xfrm>
            <a:off x="4913303" y="246849"/>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35"/>
          <p:cNvSpPr/>
          <p:nvPr/>
        </p:nvSpPr>
        <p:spPr>
          <a:xfrm>
            <a:off x="4913303" y="2222298"/>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35"/>
          <p:cNvSpPr/>
          <p:nvPr/>
        </p:nvSpPr>
        <p:spPr>
          <a:xfrm>
            <a:off x="4913303" y="3317853"/>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35"/>
          <p:cNvSpPr/>
          <p:nvPr/>
        </p:nvSpPr>
        <p:spPr>
          <a:xfrm>
            <a:off x="4913302" y="4498013"/>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35"/>
          <p:cNvSpPr/>
          <p:nvPr/>
        </p:nvSpPr>
        <p:spPr>
          <a:xfrm rot="3314943">
            <a:off x="10311619" y="4943001"/>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6"/>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308" name="Google Shape;308;p36"/>
          <p:cNvSpPr/>
          <p:nvPr/>
        </p:nvSpPr>
        <p:spPr>
          <a:xfrm>
            <a:off x="5051326" y="212344"/>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 name="Google Shape;309;p36"/>
          <p:cNvSpPr/>
          <p:nvPr/>
        </p:nvSpPr>
        <p:spPr>
          <a:xfrm>
            <a:off x="5051325" y="1998011"/>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36"/>
          <p:cNvSpPr/>
          <p:nvPr/>
        </p:nvSpPr>
        <p:spPr>
          <a:xfrm rot="3314943">
            <a:off x="10311620" y="2205413"/>
            <a:ext cx="1391895" cy="589913"/>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ph type="title"/>
          </p:nvPr>
        </p:nvSpPr>
        <p:spPr>
          <a:xfrm>
            <a:off x="838200" y="23844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Play"/>
              <a:buNone/>
            </a:pPr>
            <a:r>
              <a:rPr b="1" lang="es-MX">
                <a:solidFill>
                  <a:srgbClr val="00B050"/>
                </a:solidFill>
              </a:rPr>
              <a:t>Actas de inventario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8"/>
          <p:cNvSpPr txBox="1"/>
          <p:nvPr>
            <p:ph type="title"/>
          </p:nvPr>
        </p:nvSpPr>
        <p:spPr>
          <a:xfrm>
            <a:off x="134388" y="232123"/>
            <a:ext cx="11322505" cy="75758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B050"/>
              </a:buClr>
              <a:buSzPct val="100000"/>
              <a:buFont typeface="Play"/>
              <a:buNone/>
            </a:pPr>
            <a:r>
              <a:rPr b="1" lang="es-MX" sz="4900">
                <a:solidFill>
                  <a:srgbClr val="00B050"/>
                </a:solidFill>
              </a:rPr>
              <a:t>Acta de Inventario Físico de Bienes Muebles</a:t>
            </a:r>
            <a:br>
              <a:rPr lang="es-MX" sz="3100"/>
            </a:br>
            <a:endParaRPr sz="2500"/>
          </a:p>
        </p:txBody>
      </p:sp>
      <p:pic>
        <p:nvPicPr>
          <p:cNvPr id="321" name="Google Shape;321;p38"/>
          <p:cNvPicPr preferRelativeResize="0"/>
          <p:nvPr/>
        </p:nvPicPr>
        <p:blipFill rotWithShape="1">
          <a:blip r:embed="rId3">
            <a:alphaModFix/>
          </a:blip>
          <a:srcRect b="0" l="0" r="21090" t="0"/>
          <a:stretch/>
        </p:blipFill>
        <p:spPr>
          <a:xfrm>
            <a:off x="241484" y="795763"/>
            <a:ext cx="6116286" cy="5830114"/>
          </a:xfrm>
          <a:prstGeom prst="rect">
            <a:avLst/>
          </a:prstGeom>
          <a:noFill/>
          <a:ln>
            <a:noFill/>
          </a:ln>
        </p:spPr>
      </p:pic>
      <p:pic>
        <p:nvPicPr>
          <p:cNvPr id="322" name="Google Shape;322;p38"/>
          <p:cNvPicPr preferRelativeResize="0"/>
          <p:nvPr/>
        </p:nvPicPr>
        <p:blipFill rotWithShape="1">
          <a:blip r:embed="rId4">
            <a:alphaModFix/>
          </a:blip>
          <a:srcRect b="0" l="0" r="0" t="0"/>
          <a:stretch/>
        </p:blipFill>
        <p:spPr>
          <a:xfrm>
            <a:off x="7303705" y="989705"/>
            <a:ext cx="4789756" cy="5636172"/>
          </a:xfrm>
          <a:prstGeom prst="rect">
            <a:avLst/>
          </a:prstGeom>
          <a:noFill/>
          <a:ln cap="flat" cmpd="sng" w="9525">
            <a:solidFill>
              <a:schemeClr val="dk1"/>
            </a:solidFill>
            <a:prstDash val="solid"/>
            <a:round/>
            <a:headEnd len="sm" w="sm" type="none"/>
            <a:tailEnd len="sm" w="sm" type="none"/>
          </a:ln>
          <a:effectLst>
            <a:outerShdw blurRad="76200" kx="-1200000" rotWithShape="0" algn="bl" sy="23000">
              <a:srgbClr val="000000">
                <a:alpha val="20000"/>
              </a:srgbClr>
            </a:outerShdw>
          </a:effectLst>
        </p:spPr>
      </p:pic>
      <p:sp>
        <p:nvSpPr>
          <p:cNvPr id="323" name="Google Shape;323;p38"/>
          <p:cNvSpPr/>
          <p:nvPr/>
        </p:nvSpPr>
        <p:spPr>
          <a:xfrm>
            <a:off x="1945037" y="2657010"/>
            <a:ext cx="1142800" cy="379414"/>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38"/>
          <p:cNvSpPr/>
          <p:nvPr/>
        </p:nvSpPr>
        <p:spPr>
          <a:xfrm>
            <a:off x="2460156" y="3920736"/>
            <a:ext cx="627681" cy="566712"/>
          </a:xfrm>
          <a:prstGeom prst="curvedLeftArrow">
            <a:avLst>
              <a:gd fmla="val 25000" name="adj1"/>
              <a:gd fmla="val 50000" name="adj2"/>
              <a:gd fmla="val 25000" name="adj3"/>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txBox="1"/>
          <p:nvPr>
            <p:ph type="title"/>
          </p:nvPr>
        </p:nvSpPr>
        <p:spPr>
          <a:xfrm>
            <a:off x="235772" y="18256"/>
            <a:ext cx="10515600" cy="11758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Play"/>
              <a:buNone/>
            </a:pPr>
            <a:r>
              <a:rPr b="1" lang="es-MX">
                <a:solidFill>
                  <a:srgbClr val="00B050"/>
                </a:solidFill>
              </a:rPr>
              <a:t>Anexo acta de inventario</a:t>
            </a:r>
            <a:endParaRPr/>
          </a:p>
        </p:txBody>
      </p:sp>
      <p:pic>
        <p:nvPicPr>
          <p:cNvPr id="330" name="Google Shape;330;p39"/>
          <p:cNvPicPr preferRelativeResize="0"/>
          <p:nvPr>
            <p:ph idx="1" type="body"/>
          </p:nvPr>
        </p:nvPicPr>
        <p:blipFill rotWithShape="1">
          <a:blip r:embed="rId3">
            <a:alphaModFix/>
          </a:blip>
          <a:srcRect b="0" l="0" r="0" t="0"/>
          <a:stretch/>
        </p:blipFill>
        <p:spPr>
          <a:xfrm>
            <a:off x="298873" y="943498"/>
            <a:ext cx="5797127" cy="5446544"/>
          </a:xfrm>
          <a:prstGeom prst="rect">
            <a:avLst/>
          </a:prstGeom>
          <a:noFill/>
          <a:ln>
            <a:noFill/>
          </a:ln>
        </p:spPr>
      </p:pic>
      <p:pic>
        <p:nvPicPr>
          <p:cNvPr id="331" name="Google Shape;331;p39"/>
          <p:cNvPicPr preferRelativeResize="0"/>
          <p:nvPr/>
        </p:nvPicPr>
        <p:blipFill rotWithShape="1">
          <a:blip r:embed="rId4">
            <a:alphaModFix/>
          </a:blip>
          <a:srcRect b="0" l="0" r="0" t="0"/>
          <a:stretch/>
        </p:blipFill>
        <p:spPr>
          <a:xfrm>
            <a:off x="6673368" y="943498"/>
            <a:ext cx="5282860" cy="5782235"/>
          </a:xfrm>
          <a:prstGeom prst="rect">
            <a:avLst/>
          </a:prstGeom>
          <a:solidFill>
            <a:schemeClr val="dk1"/>
          </a:solidFill>
          <a:ln cap="flat" cmpd="sng" w="19050">
            <a:solidFill>
              <a:schemeClr val="dk1"/>
            </a:solidFill>
            <a:prstDash val="solid"/>
            <a:miter lim="800000"/>
            <a:headEnd len="sm" w="sm" type="none"/>
            <a:tailEnd len="sm" w="sm" type="none"/>
          </a:ln>
          <a:effectLst>
            <a:outerShdw blurRad="76200" kx="-1200000" rotWithShape="0" algn="bl" sy="23000">
              <a:srgbClr val="000000">
                <a:alpha val="20000"/>
              </a:srgbClr>
            </a:outerShdw>
          </a:effectLst>
        </p:spPr>
      </p:pic>
      <p:sp>
        <p:nvSpPr>
          <p:cNvPr id="332" name="Google Shape;332;p39"/>
          <p:cNvSpPr/>
          <p:nvPr/>
        </p:nvSpPr>
        <p:spPr>
          <a:xfrm>
            <a:off x="2258678" y="4408933"/>
            <a:ext cx="627681" cy="566712"/>
          </a:xfrm>
          <a:prstGeom prst="curvedLeftArrow">
            <a:avLst>
              <a:gd fmla="val 25000" name="adj1"/>
              <a:gd fmla="val 50000" name="adj2"/>
              <a:gd fmla="val 25000" name="adj3"/>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33" name="Google Shape;333;p39"/>
          <p:cNvSpPr/>
          <p:nvPr/>
        </p:nvSpPr>
        <p:spPr>
          <a:xfrm>
            <a:off x="1619572" y="2908495"/>
            <a:ext cx="1142800" cy="379414"/>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0"/>
          <p:cNvSpPr txBox="1"/>
          <p:nvPr>
            <p:ph type="title"/>
          </p:nvPr>
        </p:nvSpPr>
        <p:spPr>
          <a:xfrm>
            <a:off x="0" y="0"/>
            <a:ext cx="12070080" cy="10118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Play"/>
              <a:buNone/>
            </a:pPr>
            <a:r>
              <a:rPr b="1" lang="es-MX">
                <a:solidFill>
                  <a:srgbClr val="00B050"/>
                </a:solidFill>
              </a:rPr>
              <a:t>Acta de inventario físico de bienes faltantes</a:t>
            </a:r>
            <a:endParaRPr/>
          </a:p>
        </p:txBody>
      </p:sp>
      <p:pic>
        <p:nvPicPr>
          <p:cNvPr id="339" name="Google Shape;339;p40"/>
          <p:cNvPicPr preferRelativeResize="0"/>
          <p:nvPr>
            <p:ph idx="1" type="body"/>
          </p:nvPr>
        </p:nvPicPr>
        <p:blipFill rotWithShape="1">
          <a:blip r:embed="rId3">
            <a:alphaModFix/>
          </a:blip>
          <a:srcRect b="0" l="0" r="0" t="0"/>
          <a:stretch/>
        </p:blipFill>
        <p:spPr>
          <a:xfrm>
            <a:off x="222245" y="1011853"/>
            <a:ext cx="5632270" cy="5442735"/>
          </a:xfrm>
          <a:prstGeom prst="rect">
            <a:avLst/>
          </a:prstGeom>
          <a:noFill/>
          <a:ln>
            <a:noFill/>
          </a:ln>
        </p:spPr>
      </p:pic>
      <p:pic>
        <p:nvPicPr>
          <p:cNvPr id="340" name="Google Shape;340;p40"/>
          <p:cNvPicPr preferRelativeResize="0"/>
          <p:nvPr/>
        </p:nvPicPr>
        <p:blipFill rotWithShape="1">
          <a:blip r:embed="rId4">
            <a:alphaModFix/>
          </a:blip>
          <a:srcRect b="0" l="0" r="1925" t="0"/>
          <a:stretch/>
        </p:blipFill>
        <p:spPr>
          <a:xfrm>
            <a:off x="6565830" y="802502"/>
            <a:ext cx="5299855" cy="5861436"/>
          </a:xfrm>
          <a:prstGeom prst="rect">
            <a:avLst/>
          </a:prstGeom>
          <a:solidFill>
            <a:schemeClr val="dk1"/>
          </a:solidFill>
          <a:ln cap="flat" cmpd="sng" w="19050">
            <a:solidFill>
              <a:schemeClr val="dk1"/>
            </a:solidFill>
            <a:prstDash val="solid"/>
            <a:miter lim="800000"/>
            <a:headEnd len="sm" w="sm" type="none"/>
            <a:tailEnd len="sm" w="sm" type="none"/>
          </a:ln>
          <a:effectLst>
            <a:outerShdw blurRad="76200" kx="-1200000" rotWithShape="0" algn="bl" sy="23000">
              <a:srgbClr val="000000">
                <a:alpha val="20000"/>
              </a:srgbClr>
            </a:outerShdw>
          </a:effectLst>
        </p:spPr>
      </p:pic>
      <p:sp>
        <p:nvSpPr>
          <p:cNvPr id="341" name="Google Shape;341;p40"/>
          <p:cNvSpPr/>
          <p:nvPr/>
        </p:nvSpPr>
        <p:spPr>
          <a:xfrm>
            <a:off x="2266427" y="4486425"/>
            <a:ext cx="627681" cy="566712"/>
          </a:xfrm>
          <a:prstGeom prst="curvedLeftArrow">
            <a:avLst>
              <a:gd fmla="val 25000" name="adj1"/>
              <a:gd fmla="val 50000" name="adj2"/>
              <a:gd fmla="val 25000" name="adj3"/>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40"/>
          <p:cNvSpPr/>
          <p:nvPr/>
        </p:nvSpPr>
        <p:spPr>
          <a:xfrm>
            <a:off x="1695027" y="2478190"/>
            <a:ext cx="1142800" cy="379414"/>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214257" y="207383"/>
            <a:ext cx="10515600" cy="94730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B050"/>
              </a:buClr>
              <a:buSzPct val="100000"/>
              <a:buFont typeface="Play"/>
              <a:buNone/>
            </a:pPr>
            <a:r>
              <a:rPr b="1" lang="es-MX">
                <a:solidFill>
                  <a:srgbClr val="00B050"/>
                </a:solidFill>
              </a:rPr>
              <a:t>Acta de inventario por unidad</a:t>
            </a:r>
            <a:br>
              <a:rPr lang="es-MX"/>
            </a:br>
            <a:endParaRPr/>
          </a:p>
        </p:txBody>
      </p:sp>
      <p:pic>
        <p:nvPicPr>
          <p:cNvPr id="348" name="Google Shape;348;p41"/>
          <p:cNvPicPr preferRelativeResize="0"/>
          <p:nvPr/>
        </p:nvPicPr>
        <p:blipFill rotWithShape="1">
          <a:blip r:embed="rId3">
            <a:alphaModFix/>
          </a:blip>
          <a:srcRect b="0" l="0" r="0" t="0"/>
          <a:stretch/>
        </p:blipFill>
        <p:spPr>
          <a:xfrm>
            <a:off x="214257" y="810977"/>
            <a:ext cx="6197301" cy="5839640"/>
          </a:xfrm>
          <a:prstGeom prst="rect">
            <a:avLst/>
          </a:prstGeom>
          <a:noFill/>
          <a:ln>
            <a:noFill/>
          </a:ln>
        </p:spPr>
      </p:pic>
      <p:pic>
        <p:nvPicPr>
          <p:cNvPr id="349" name="Google Shape;349;p41"/>
          <p:cNvPicPr preferRelativeResize="0"/>
          <p:nvPr/>
        </p:nvPicPr>
        <p:blipFill rotWithShape="1">
          <a:blip r:embed="rId4">
            <a:alphaModFix/>
          </a:blip>
          <a:srcRect b="0" l="0" r="0" t="0"/>
          <a:stretch/>
        </p:blipFill>
        <p:spPr>
          <a:xfrm>
            <a:off x="6641146" y="758997"/>
            <a:ext cx="5465689" cy="5943600"/>
          </a:xfrm>
          <a:prstGeom prst="rect">
            <a:avLst/>
          </a:prstGeom>
          <a:solidFill>
            <a:schemeClr val="dk1"/>
          </a:solidFill>
          <a:ln cap="flat" cmpd="sng" w="19050">
            <a:solidFill>
              <a:schemeClr val="dk1"/>
            </a:solidFill>
            <a:prstDash val="solid"/>
            <a:miter lim="800000"/>
            <a:headEnd len="sm" w="sm" type="none"/>
            <a:tailEnd len="sm" w="sm" type="none"/>
          </a:ln>
          <a:effectLst>
            <a:outerShdw blurRad="76200" kx="-1200000" rotWithShape="0" algn="bl" sy="23000">
              <a:srgbClr val="000000">
                <a:alpha val="20000"/>
              </a:srgbClr>
            </a:outerShdw>
          </a:effectLst>
        </p:spPr>
      </p:pic>
      <p:sp>
        <p:nvSpPr>
          <p:cNvPr id="350" name="Google Shape;350;p41"/>
          <p:cNvSpPr/>
          <p:nvPr/>
        </p:nvSpPr>
        <p:spPr>
          <a:xfrm>
            <a:off x="2685226" y="5617801"/>
            <a:ext cx="627681" cy="566712"/>
          </a:xfrm>
          <a:prstGeom prst="curvedLeftArrow">
            <a:avLst>
              <a:gd fmla="val 25000" name="adj1"/>
              <a:gd fmla="val 50000" name="adj2"/>
              <a:gd fmla="val 25000" name="adj3"/>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51" name="Google Shape;351;p41"/>
          <p:cNvSpPr/>
          <p:nvPr/>
        </p:nvSpPr>
        <p:spPr>
          <a:xfrm>
            <a:off x="2170107" y="2817125"/>
            <a:ext cx="1142800" cy="379414"/>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 name="Google Shape;352;p41"/>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b="0" l="0" r="0" t="0"/>
          <a:stretch/>
        </p:blipFill>
        <p:spPr>
          <a:xfrm>
            <a:off x="-1" y="0"/>
            <a:ext cx="12297747" cy="6858000"/>
          </a:xfrm>
          <a:prstGeom prst="rect">
            <a:avLst/>
          </a:prstGeom>
          <a:noFill/>
          <a:ln>
            <a:noFill/>
          </a:ln>
        </p:spPr>
      </p:pic>
      <p:sp>
        <p:nvSpPr>
          <p:cNvPr id="109" name="Google Shape;109;p15"/>
          <p:cNvSpPr/>
          <p:nvPr/>
        </p:nvSpPr>
        <p:spPr>
          <a:xfrm>
            <a:off x="152400" y="1640634"/>
            <a:ext cx="4049485" cy="2939142"/>
          </a:xfrm>
          <a:prstGeom prst="flowChartConnector">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s-MX" sz="1800">
                <a:solidFill>
                  <a:schemeClr val="lt1"/>
                </a:solidFill>
                <a:latin typeface="Arial"/>
                <a:ea typeface="Arial"/>
                <a:cs typeface="Arial"/>
                <a:sym typeface="Arial"/>
              </a:rPr>
              <a:t>Ingrese su usuario y contraseña No incluyas la parte de correo electrónico en tu nombre de usuario.</a:t>
            </a:r>
            <a:endParaRPr b="1" sz="1800">
              <a:solidFill>
                <a:schemeClr val="lt1"/>
              </a:solidFill>
              <a:latin typeface="Arial"/>
              <a:ea typeface="Arial"/>
              <a:cs typeface="Arial"/>
              <a:sym typeface="Arial"/>
            </a:endParaRPr>
          </a:p>
        </p:txBody>
      </p:sp>
      <p:sp>
        <p:nvSpPr>
          <p:cNvPr id="110" name="Google Shape;110;p15"/>
          <p:cNvSpPr/>
          <p:nvPr/>
        </p:nvSpPr>
        <p:spPr>
          <a:xfrm>
            <a:off x="2817846" y="4482952"/>
            <a:ext cx="1787026" cy="985050"/>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42"/>
          <p:cNvGrpSpPr/>
          <p:nvPr/>
        </p:nvGrpSpPr>
        <p:grpSpPr>
          <a:xfrm rot="-5400000">
            <a:off x="3223388" y="-3517432"/>
            <a:ext cx="938605" cy="7578261"/>
            <a:chOff x="0" y="-38100"/>
            <a:chExt cx="370807" cy="2993881"/>
          </a:xfrm>
        </p:grpSpPr>
        <p:sp>
          <p:nvSpPr>
            <p:cNvPr id="358" name="Google Shape;358;p42"/>
            <p:cNvSpPr/>
            <p:nvPr/>
          </p:nvSpPr>
          <p:spPr>
            <a:xfrm>
              <a:off x="0" y="0"/>
              <a:ext cx="370807" cy="2955781"/>
            </a:xfrm>
            <a:custGeom>
              <a:rect b="b" l="l" r="r" t="t"/>
              <a:pathLst>
                <a:path extrusionOk="0" h="2955781" w="370807">
                  <a:moveTo>
                    <a:pt x="0" y="0"/>
                  </a:moveTo>
                  <a:lnTo>
                    <a:pt x="370807" y="0"/>
                  </a:lnTo>
                  <a:lnTo>
                    <a:pt x="370807" y="2955781"/>
                  </a:lnTo>
                  <a:lnTo>
                    <a:pt x="0" y="2955781"/>
                  </a:lnTo>
                  <a:close/>
                </a:path>
              </a:pathLst>
            </a:custGeom>
            <a:solidFill>
              <a:srgbClr val="08734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59" name="Google Shape;359;p42"/>
            <p:cNvSpPr txBox="1"/>
            <p:nvPr/>
          </p:nvSpPr>
          <p:spPr>
            <a:xfrm>
              <a:off x="0" y="-38100"/>
              <a:ext cx="370807" cy="2993881"/>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chemeClr val="dk1"/>
                </a:solidFill>
                <a:latin typeface="Arial"/>
                <a:ea typeface="Arial"/>
                <a:cs typeface="Arial"/>
                <a:sym typeface="Arial"/>
              </a:endParaRPr>
            </a:p>
          </p:txBody>
        </p:sp>
      </p:grpSp>
      <p:grpSp>
        <p:nvGrpSpPr>
          <p:cNvPr id="360" name="Google Shape;360;p42"/>
          <p:cNvGrpSpPr/>
          <p:nvPr/>
        </p:nvGrpSpPr>
        <p:grpSpPr>
          <a:xfrm>
            <a:off x="0" y="6428257"/>
            <a:ext cx="12192000" cy="429743"/>
            <a:chOff x="0" y="-38100"/>
            <a:chExt cx="4816593" cy="169775"/>
          </a:xfrm>
        </p:grpSpPr>
        <p:sp>
          <p:nvSpPr>
            <p:cNvPr id="361" name="Google Shape;361;p42"/>
            <p:cNvSpPr/>
            <p:nvPr/>
          </p:nvSpPr>
          <p:spPr>
            <a:xfrm>
              <a:off x="0" y="0"/>
              <a:ext cx="4816592" cy="131675"/>
            </a:xfrm>
            <a:custGeom>
              <a:rect b="b" l="l" r="r" t="t"/>
              <a:pathLst>
                <a:path extrusionOk="0" h="131675" w="4816592">
                  <a:moveTo>
                    <a:pt x="0" y="0"/>
                  </a:moveTo>
                  <a:lnTo>
                    <a:pt x="4816592" y="0"/>
                  </a:lnTo>
                  <a:lnTo>
                    <a:pt x="4816592" y="131675"/>
                  </a:lnTo>
                  <a:lnTo>
                    <a:pt x="0" y="131675"/>
                  </a:lnTo>
                  <a:close/>
                </a:path>
              </a:pathLst>
            </a:custGeom>
            <a:solidFill>
              <a:srgbClr val="8B908D">
                <a:alpha val="2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2" name="Google Shape;362;p42"/>
            <p:cNvSpPr txBox="1"/>
            <p:nvPr/>
          </p:nvSpPr>
          <p:spPr>
            <a:xfrm>
              <a:off x="0" y="-38100"/>
              <a:ext cx="4816593" cy="169775"/>
            </a:xfrm>
            <a:prstGeom prst="rect">
              <a:avLst/>
            </a:prstGeom>
            <a:noFill/>
            <a:ln>
              <a:noFill/>
            </a:ln>
          </p:spPr>
          <p:txBody>
            <a:bodyPr anchorCtr="0" anchor="ctr" bIns="33850" lIns="33850" spcFirstLastPara="1" rIns="33850" wrap="square" tIns="33850">
              <a:noAutofit/>
            </a:bodyPr>
            <a:lstStyle/>
            <a:p>
              <a:pPr indent="0" lvl="0" marL="0" marR="0" rtl="0" algn="ctr">
                <a:lnSpc>
                  <a:spcPct val="141916"/>
                </a:lnSpc>
                <a:spcBef>
                  <a:spcPts val="0"/>
                </a:spcBef>
                <a:spcAft>
                  <a:spcPts val="0"/>
                </a:spcAft>
                <a:buNone/>
              </a:pPr>
              <a:r>
                <a:t/>
              </a:r>
              <a:endParaRPr sz="1200">
                <a:solidFill>
                  <a:schemeClr val="dk1"/>
                </a:solidFill>
                <a:latin typeface="Arial"/>
                <a:ea typeface="Arial"/>
                <a:cs typeface="Arial"/>
                <a:sym typeface="Arial"/>
              </a:endParaRPr>
            </a:p>
          </p:txBody>
        </p:sp>
      </p:grpSp>
      <p:sp>
        <p:nvSpPr>
          <p:cNvPr id="363" name="Google Shape;363;p42"/>
          <p:cNvSpPr/>
          <p:nvPr/>
        </p:nvSpPr>
        <p:spPr>
          <a:xfrm>
            <a:off x="170056" y="6317598"/>
            <a:ext cx="3314006" cy="836787"/>
          </a:xfrm>
          <a:custGeom>
            <a:rect b="b" l="l" r="r" t="t"/>
            <a:pathLst>
              <a:path extrusionOk="0" h="1255180" w="4971009">
                <a:moveTo>
                  <a:pt x="0" y="0"/>
                </a:moveTo>
                <a:lnTo>
                  <a:pt x="4971009" y="0"/>
                </a:lnTo>
                <a:lnTo>
                  <a:pt x="4971009" y="1255180"/>
                </a:lnTo>
                <a:lnTo>
                  <a:pt x="0" y="12551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4" name="Google Shape;364;p42"/>
          <p:cNvSpPr/>
          <p:nvPr/>
        </p:nvSpPr>
        <p:spPr>
          <a:xfrm>
            <a:off x="118614" y="2033032"/>
            <a:ext cx="5964956" cy="2604697"/>
          </a:xfrm>
          <a:custGeom>
            <a:rect b="b" l="l" r="r" t="t"/>
            <a:pathLst>
              <a:path extrusionOk="0" h="3907046" w="8947434">
                <a:moveTo>
                  <a:pt x="0" y="0"/>
                </a:moveTo>
                <a:lnTo>
                  <a:pt x="8947434" y="0"/>
                </a:lnTo>
                <a:lnTo>
                  <a:pt x="8947434" y="3907046"/>
                </a:lnTo>
                <a:lnTo>
                  <a:pt x="0" y="39070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5" name="Google Shape;365;p42"/>
          <p:cNvSpPr/>
          <p:nvPr/>
        </p:nvSpPr>
        <p:spPr>
          <a:xfrm>
            <a:off x="14355" y="1841022"/>
            <a:ext cx="1154933" cy="1585721"/>
          </a:xfrm>
          <a:custGeom>
            <a:rect b="b" l="l" r="r" t="t"/>
            <a:pathLst>
              <a:path extrusionOk="0" h="2378581" w="1732400">
                <a:moveTo>
                  <a:pt x="0" y="0"/>
                </a:moveTo>
                <a:lnTo>
                  <a:pt x="1732400" y="0"/>
                </a:lnTo>
                <a:lnTo>
                  <a:pt x="1732400" y="2378581"/>
                </a:lnTo>
                <a:lnTo>
                  <a:pt x="0" y="237858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6" name="Google Shape;366;p42"/>
          <p:cNvSpPr/>
          <p:nvPr/>
        </p:nvSpPr>
        <p:spPr>
          <a:xfrm rot="-10733386">
            <a:off x="1233883" y="3239355"/>
            <a:ext cx="1154933" cy="1585721"/>
          </a:xfrm>
          <a:custGeom>
            <a:rect b="b" l="l" r="r" t="t"/>
            <a:pathLst>
              <a:path extrusionOk="0" h="2378581" w="1732400">
                <a:moveTo>
                  <a:pt x="0" y="0"/>
                </a:moveTo>
                <a:lnTo>
                  <a:pt x="1732400" y="0"/>
                </a:lnTo>
                <a:lnTo>
                  <a:pt x="1732400" y="2378581"/>
                </a:lnTo>
                <a:lnTo>
                  <a:pt x="0" y="23785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7" name="Google Shape;367;p42"/>
          <p:cNvSpPr/>
          <p:nvPr/>
        </p:nvSpPr>
        <p:spPr>
          <a:xfrm>
            <a:off x="2470580" y="1823212"/>
            <a:ext cx="1154933" cy="1585721"/>
          </a:xfrm>
          <a:custGeom>
            <a:rect b="b" l="l" r="r" t="t"/>
            <a:pathLst>
              <a:path extrusionOk="0" h="2378581" w="1732400">
                <a:moveTo>
                  <a:pt x="0" y="0"/>
                </a:moveTo>
                <a:lnTo>
                  <a:pt x="1732399" y="0"/>
                </a:lnTo>
                <a:lnTo>
                  <a:pt x="1732399" y="2378581"/>
                </a:lnTo>
                <a:lnTo>
                  <a:pt x="0" y="237858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8" name="Google Shape;368;p42"/>
          <p:cNvSpPr/>
          <p:nvPr/>
        </p:nvSpPr>
        <p:spPr>
          <a:xfrm rot="-10733386">
            <a:off x="3680475" y="3232978"/>
            <a:ext cx="1154933" cy="1585721"/>
          </a:xfrm>
          <a:custGeom>
            <a:rect b="b" l="l" r="r" t="t"/>
            <a:pathLst>
              <a:path extrusionOk="0" h="2378581" w="1732400">
                <a:moveTo>
                  <a:pt x="0" y="0"/>
                </a:moveTo>
                <a:lnTo>
                  <a:pt x="1732400" y="0"/>
                </a:lnTo>
                <a:lnTo>
                  <a:pt x="1732400" y="2378581"/>
                </a:lnTo>
                <a:lnTo>
                  <a:pt x="0" y="23785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9" name="Google Shape;369;p42"/>
          <p:cNvSpPr/>
          <p:nvPr/>
        </p:nvSpPr>
        <p:spPr>
          <a:xfrm>
            <a:off x="4886416" y="1852176"/>
            <a:ext cx="1154933" cy="1585721"/>
          </a:xfrm>
          <a:custGeom>
            <a:rect b="b" l="l" r="r" t="t"/>
            <a:pathLst>
              <a:path extrusionOk="0" h="2378581" w="1732400">
                <a:moveTo>
                  <a:pt x="0" y="0"/>
                </a:moveTo>
                <a:lnTo>
                  <a:pt x="1732399" y="0"/>
                </a:lnTo>
                <a:lnTo>
                  <a:pt x="1732399" y="2378581"/>
                </a:lnTo>
                <a:lnTo>
                  <a:pt x="0" y="237858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70" name="Google Shape;370;p42"/>
          <p:cNvSpPr/>
          <p:nvPr/>
        </p:nvSpPr>
        <p:spPr>
          <a:xfrm>
            <a:off x="223954" y="84851"/>
            <a:ext cx="719572" cy="981792"/>
          </a:xfrm>
          <a:custGeom>
            <a:rect b="b" l="l" r="r" t="t"/>
            <a:pathLst>
              <a:path extrusionOk="0" h="1472688" w="1079358">
                <a:moveTo>
                  <a:pt x="0" y="0"/>
                </a:moveTo>
                <a:lnTo>
                  <a:pt x="1079358" y="0"/>
                </a:lnTo>
                <a:lnTo>
                  <a:pt x="1079358" y="1472689"/>
                </a:lnTo>
                <a:lnTo>
                  <a:pt x="0" y="147268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71" name="Google Shape;371;p42"/>
          <p:cNvSpPr txBox="1"/>
          <p:nvPr/>
        </p:nvSpPr>
        <p:spPr>
          <a:xfrm>
            <a:off x="2683727" y="1043287"/>
            <a:ext cx="6297541" cy="476092"/>
          </a:xfrm>
          <a:prstGeom prst="rect">
            <a:avLst/>
          </a:prstGeom>
          <a:noFill/>
          <a:ln>
            <a:noFill/>
          </a:ln>
        </p:spPr>
        <p:txBody>
          <a:bodyPr anchorCtr="0" anchor="t" bIns="0" lIns="0" spcFirstLastPara="1" rIns="0" wrap="square" tIns="0">
            <a:spAutoFit/>
          </a:bodyPr>
          <a:lstStyle/>
          <a:p>
            <a:pPr indent="0" lvl="0" marL="0" marR="0" rtl="0" algn="ctr">
              <a:lnSpc>
                <a:spcPct val="146214"/>
              </a:lnSpc>
              <a:spcBef>
                <a:spcPts val="0"/>
              </a:spcBef>
              <a:spcAft>
                <a:spcPts val="0"/>
              </a:spcAft>
              <a:buNone/>
            </a:pPr>
            <a:r>
              <a:rPr lang="es-MX" sz="2800">
                <a:solidFill>
                  <a:srgbClr val="000000"/>
                </a:solidFill>
                <a:latin typeface="League Spartan"/>
                <a:ea typeface="League Spartan"/>
                <a:cs typeface="League Spartan"/>
                <a:sym typeface="League Spartan"/>
              </a:rPr>
              <a:t>Calendario-Inventario de bienes muebles 2025</a:t>
            </a:r>
            <a:endParaRPr/>
          </a:p>
        </p:txBody>
      </p:sp>
      <p:sp>
        <p:nvSpPr>
          <p:cNvPr id="372" name="Google Shape;372;p42"/>
          <p:cNvSpPr txBox="1"/>
          <p:nvPr/>
        </p:nvSpPr>
        <p:spPr>
          <a:xfrm>
            <a:off x="170056" y="3722782"/>
            <a:ext cx="972139" cy="559449"/>
          </a:xfrm>
          <a:prstGeom prst="rect">
            <a:avLst/>
          </a:prstGeom>
          <a:noFill/>
          <a:ln>
            <a:noFill/>
          </a:ln>
        </p:spPr>
        <p:txBody>
          <a:bodyPr anchorCtr="0" anchor="t" bIns="0" lIns="0" spcFirstLastPara="1" rIns="0" wrap="square" tIns="0">
            <a:spAutoFit/>
          </a:bodyPr>
          <a:lstStyle/>
          <a:p>
            <a:pPr indent="0" lvl="0" marL="0" marR="0" rtl="0" algn="ctr">
              <a:lnSpc>
                <a:spcPct val="119111"/>
              </a:lnSpc>
              <a:spcBef>
                <a:spcPts val="0"/>
              </a:spcBef>
              <a:spcAft>
                <a:spcPts val="0"/>
              </a:spcAft>
              <a:buNone/>
            </a:pPr>
            <a:r>
              <a:rPr b="1" i="0" lang="es-MX" sz="900">
                <a:solidFill>
                  <a:srgbClr val="000000"/>
                </a:solidFill>
                <a:latin typeface="Arial"/>
                <a:ea typeface="Arial"/>
                <a:cs typeface="Arial"/>
                <a:sym typeface="Arial"/>
              </a:rPr>
              <a:t>Levantamiento Físico de Inventario-captura y aclaración de bienes faltante</a:t>
            </a:r>
            <a:endParaRPr sz="824">
              <a:solidFill>
                <a:srgbClr val="000000"/>
              </a:solidFill>
              <a:latin typeface="Poppins"/>
              <a:ea typeface="Poppins"/>
              <a:cs typeface="Poppins"/>
              <a:sym typeface="Poppins"/>
            </a:endParaRPr>
          </a:p>
        </p:txBody>
      </p:sp>
      <p:sp>
        <p:nvSpPr>
          <p:cNvPr id="373" name="Google Shape;373;p42"/>
          <p:cNvSpPr txBox="1"/>
          <p:nvPr/>
        </p:nvSpPr>
        <p:spPr>
          <a:xfrm>
            <a:off x="268985" y="2257571"/>
            <a:ext cx="629509" cy="346249"/>
          </a:xfrm>
          <a:prstGeom prst="rect">
            <a:avLst/>
          </a:prstGeom>
          <a:noFill/>
          <a:ln>
            <a:noFill/>
          </a:ln>
        </p:spPr>
        <p:txBody>
          <a:bodyPr anchorCtr="0" anchor="t" bIns="0" lIns="0" spcFirstLastPara="1" rIns="0" wrap="square" tIns="0">
            <a:spAutoFit/>
          </a:bodyPr>
          <a:lstStyle/>
          <a:p>
            <a:pPr indent="0" lvl="0" marL="0" marR="0" rtl="0" algn="ctr">
              <a:lnSpc>
                <a:spcPct val="113874"/>
              </a:lnSpc>
              <a:spcBef>
                <a:spcPts val="0"/>
              </a:spcBef>
              <a:spcAft>
                <a:spcPts val="0"/>
              </a:spcAft>
              <a:buNone/>
            </a:pPr>
            <a:r>
              <a:rPr lang="es-MX" sz="800">
                <a:solidFill>
                  <a:srgbClr val="000000"/>
                </a:solidFill>
                <a:latin typeface="Poppins"/>
                <a:ea typeface="Poppins"/>
                <a:cs typeface="Poppins"/>
                <a:sym typeface="Poppins"/>
              </a:rPr>
              <a:t>21 de abril</a:t>
            </a:r>
            <a:endParaRPr sz="800">
              <a:solidFill>
                <a:srgbClr val="000000"/>
              </a:solidFill>
              <a:latin typeface="Poppins"/>
              <a:ea typeface="Poppins"/>
              <a:cs typeface="Poppins"/>
              <a:sym typeface="Poppins"/>
            </a:endParaRPr>
          </a:p>
          <a:p>
            <a:pPr indent="0" lvl="0" marL="0" marR="0" rtl="0" algn="ctr">
              <a:lnSpc>
                <a:spcPct val="113874"/>
              </a:lnSpc>
              <a:spcBef>
                <a:spcPts val="0"/>
              </a:spcBef>
              <a:spcAft>
                <a:spcPts val="0"/>
              </a:spcAft>
              <a:buNone/>
            </a:pPr>
            <a:r>
              <a:rPr lang="es-MX" sz="800">
                <a:solidFill>
                  <a:srgbClr val="000000"/>
                </a:solidFill>
                <a:latin typeface="Poppins"/>
                <a:ea typeface="Poppins"/>
                <a:cs typeface="Poppins"/>
                <a:sym typeface="Poppins"/>
              </a:rPr>
              <a:t>al</a:t>
            </a:r>
            <a:endParaRPr/>
          </a:p>
          <a:p>
            <a:pPr indent="0" lvl="0" marL="0" marR="0" rtl="0" algn="ctr">
              <a:lnSpc>
                <a:spcPct val="113874"/>
              </a:lnSpc>
              <a:spcBef>
                <a:spcPts val="0"/>
              </a:spcBef>
              <a:spcAft>
                <a:spcPts val="0"/>
              </a:spcAft>
              <a:buNone/>
            </a:pPr>
            <a:r>
              <a:rPr lang="es-MX" sz="800">
                <a:solidFill>
                  <a:srgbClr val="000000"/>
                </a:solidFill>
                <a:latin typeface="Poppins"/>
                <a:ea typeface="Poppins"/>
                <a:cs typeface="Poppins"/>
                <a:sym typeface="Poppins"/>
              </a:rPr>
              <a:t>30 de mayo</a:t>
            </a:r>
            <a:endParaRPr/>
          </a:p>
        </p:txBody>
      </p:sp>
      <p:sp>
        <p:nvSpPr>
          <p:cNvPr id="374" name="Google Shape;374;p42"/>
          <p:cNvSpPr txBox="1"/>
          <p:nvPr/>
        </p:nvSpPr>
        <p:spPr>
          <a:xfrm>
            <a:off x="1344719" y="2300218"/>
            <a:ext cx="884043" cy="636264"/>
          </a:xfrm>
          <a:prstGeom prst="rect">
            <a:avLst/>
          </a:prstGeom>
          <a:noFill/>
          <a:ln>
            <a:noFill/>
          </a:ln>
        </p:spPr>
        <p:txBody>
          <a:bodyPr anchorCtr="0" anchor="t" bIns="0" lIns="0" spcFirstLastPara="1" rIns="0" wrap="square" tIns="0">
            <a:spAutoFit/>
          </a:bodyPr>
          <a:lstStyle/>
          <a:p>
            <a:pPr indent="0" lvl="0" marL="0" marR="0" rtl="0" algn="ctr">
              <a:lnSpc>
                <a:spcPct val="125625"/>
              </a:lnSpc>
              <a:spcBef>
                <a:spcPts val="0"/>
              </a:spcBef>
              <a:spcAft>
                <a:spcPts val="0"/>
              </a:spcAft>
              <a:buNone/>
            </a:pPr>
            <a:r>
              <a:rPr b="1" i="0" lang="es-MX" sz="800">
                <a:solidFill>
                  <a:srgbClr val="000000"/>
                </a:solidFill>
                <a:latin typeface="Arial"/>
                <a:ea typeface="Arial"/>
                <a:cs typeface="Arial"/>
                <a:sym typeface="Arial"/>
              </a:rPr>
              <a:t>Análisis de aclaración de faltantes-Control Patrimonial de cada Campus</a:t>
            </a:r>
            <a:endParaRPr sz="773">
              <a:solidFill>
                <a:srgbClr val="000000"/>
              </a:solidFill>
              <a:latin typeface="Poppins"/>
              <a:ea typeface="Poppins"/>
              <a:cs typeface="Poppins"/>
              <a:sym typeface="Poppins"/>
            </a:endParaRPr>
          </a:p>
        </p:txBody>
      </p:sp>
      <p:sp>
        <p:nvSpPr>
          <p:cNvPr id="375" name="Google Shape;375;p42"/>
          <p:cNvSpPr txBox="1"/>
          <p:nvPr/>
        </p:nvSpPr>
        <p:spPr>
          <a:xfrm>
            <a:off x="1472555" y="4067290"/>
            <a:ext cx="677526" cy="295978"/>
          </a:xfrm>
          <a:prstGeom prst="rect">
            <a:avLst/>
          </a:prstGeom>
          <a:noFill/>
          <a:ln>
            <a:noFill/>
          </a:ln>
        </p:spPr>
        <p:txBody>
          <a:bodyPr anchorCtr="0" anchor="t" bIns="0" lIns="0" spcFirstLastPara="1" rIns="0" wrap="square" tIns="0">
            <a:spAutoFit/>
          </a:bodyPr>
          <a:lstStyle/>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2-13</a:t>
            </a:r>
            <a:endParaRPr/>
          </a:p>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de junio</a:t>
            </a:r>
            <a:endParaRPr sz="913">
              <a:solidFill>
                <a:srgbClr val="000000"/>
              </a:solidFill>
              <a:latin typeface="Poppins"/>
              <a:ea typeface="Poppins"/>
              <a:cs typeface="Poppins"/>
              <a:sym typeface="Poppins"/>
            </a:endParaRPr>
          </a:p>
        </p:txBody>
      </p:sp>
      <p:sp>
        <p:nvSpPr>
          <p:cNvPr id="376" name="Google Shape;376;p42"/>
          <p:cNvSpPr txBox="1"/>
          <p:nvPr/>
        </p:nvSpPr>
        <p:spPr>
          <a:xfrm>
            <a:off x="2657328" y="3554742"/>
            <a:ext cx="972139" cy="841577"/>
          </a:xfrm>
          <a:prstGeom prst="rect">
            <a:avLst/>
          </a:prstGeom>
          <a:noFill/>
          <a:ln>
            <a:noFill/>
          </a:ln>
        </p:spPr>
        <p:txBody>
          <a:bodyPr anchorCtr="0" anchor="t" bIns="0" lIns="0" spcFirstLastPara="1" rIns="0" wrap="square" tIns="0">
            <a:spAutoFit/>
          </a:bodyPr>
          <a:lstStyle/>
          <a:p>
            <a:pPr indent="0" lvl="0" marL="0" marR="0" rtl="0" algn="ctr">
              <a:lnSpc>
                <a:spcPct val="119111"/>
              </a:lnSpc>
              <a:spcBef>
                <a:spcPts val="0"/>
              </a:spcBef>
              <a:spcAft>
                <a:spcPts val="0"/>
              </a:spcAft>
              <a:buNone/>
            </a:pPr>
            <a:r>
              <a:rPr b="1" i="0" lang="es-MX" sz="900">
                <a:solidFill>
                  <a:srgbClr val="000000"/>
                </a:solidFill>
                <a:latin typeface="Arial"/>
                <a:ea typeface="Arial"/>
                <a:cs typeface="Arial"/>
                <a:sym typeface="Arial"/>
              </a:rPr>
              <a:t>Firma electrónica de acta de inventario de bienes muebles, y del anexo acta inventario de bienes muebles</a:t>
            </a:r>
            <a:r>
              <a:rPr lang="es-MX" sz="824">
                <a:solidFill>
                  <a:srgbClr val="000000"/>
                </a:solidFill>
                <a:latin typeface="Poppins"/>
                <a:ea typeface="Poppins"/>
                <a:cs typeface="Poppins"/>
                <a:sym typeface="Poppins"/>
              </a:rPr>
              <a:t> </a:t>
            </a:r>
            <a:endParaRPr/>
          </a:p>
        </p:txBody>
      </p:sp>
      <p:sp>
        <p:nvSpPr>
          <p:cNvPr id="377" name="Google Shape;377;p42"/>
          <p:cNvSpPr txBox="1"/>
          <p:nvPr/>
        </p:nvSpPr>
        <p:spPr>
          <a:xfrm>
            <a:off x="2725439" y="2220457"/>
            <a:ext cx="677526" cy="295978"/>
          </a:xfrm>
          <a:prstGeom prst="rect">
            <a:avLst/>
          </a:prstGeom>
          <a:noFill/>
          <a:ln>
            <a:noFill/>
          </a:ln>
        </p:spPr>
        <p:txBody>
          <a:bodyPr anchorCtr="0" anchor="t" bIns="0" lIns="0" spcFirstLastPara="1" rIns="0" wrap="square" tIns="0">
            <a:spAutoFit/>
          </a:bodyPr>
          <a:lstStyle/>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16-20</a:t>
            </a:r>
            <a:endParaRPr/>
          </a:p>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de junio</a:t>
            </a:r>
            <a:endParaRPr sz="913">
              <a:solidFill>
                <a:srgbClr val="000000"/>
              </a:solidFill>
              <a:latin typeface="Poppins"/>
              <a:ea typeface="Poppins"/>
              <a:cs typeface="Poppins"/>
              <a:sym typeface="Poppins"/>
            </a:endParaRPr>
          </a:p>
        </p:txBody>
      </p:sp>
      <p:sp>
        <p:nvSpPr>
          <p:cNvPr id="378" name="Google Shape;378;p42"/>
          <p:cNvSpPr txBox="1"/>
          <p:nvPr/>
        </p:nvSpPr>
        <p:spPr>
          <a:xfrm>
            <a:off x="3740910" y="2335318"/>
            <a:ext cx="932185" cy="379784"/>
          </a:xfrm>
          <a:prstGeom prst="rect">
            <a:avLst/>
          </a:prstGeom>
          <a:noFill/>
          <a:ln>
            <a:noFill/>
          </a:ln>
        </p:spPr>
        <p:txBody>
          <a:bodyPr anchorCtr="0" anchor="t" bIns="0" lIns="0" spcFirstLastPara="1" rIns="0" wrap="square" tIns="0">
            <a:spAutoFit/>
          </a:bodyPr>
          <a:lstStyle/>
          <a:p>
            <a:pPr indent="0" lvl="0" marL="0" marR="0" rtl="0" algn="ctr">
              <a:lnSpc>
                <a:spcPct val="125625"/>
              </a:lnSpc>
              <a:spcBef>
                <a:spcPts val="0"/>
              </a:spcBef>
              <a:spcAft>
                <a:spcPts val="0"/>
              </a:spcAft>
              <a:buNone/>
            </a:pPr>
            <a:r>
              <a:rPr b="1" i="0" lang="es-MX" sz="800">
                <a:solidFill>
                  <a:srgbClr val="000000"/>
                </a:solidFill>
                <a:latin typeface="Arial"/>
                <a:ea typeface="Arial"/>
                <a:cs typeface="Arial"/>
                <a:sym typeface="Arial"/>
              </a:rPr>
              <a:t>Análisis de faltantes a nivel estatal-Depto. Control Patrimonial</a:t>
            </a:r>
            <a:endParaRPr sz="773">
              <a:solidFill>
                <a:srgbClr val="000000"/>
              </a:solidFill>
              <a:latin typeface="Poppins"/>
              <a:ea typeface="Poppins"/>
              <a:cs typeface="Poppins"/>
              <a:sym typeface="Poppins"/>
            </a:endParaRPr>
          </a:p>
        </p:txBody>
      </p:sp>
      <p:sp>
        <p:nvSpPr>
          <p:cNvPr id="379" name="Google Shape;379;p42"/>
          <p:cNvSpPr txBox="1"/>
          <p:nvPr/>
        </p:nvSpPr>
        <p:spPr>
          <a:xfrm>
            <a:off x="3933568" y="4042856"/>
            <a:ext cx="677526" cy="295978"/>
          </a:xfrm>
          <a:prstGeom prst="rect">
            <a:avLst/>
          </a:prstGeom>
          <a:noFill/>
          <a:ln>
            <a:noFill/>
          </a:ln>
        </p:spPr>
        <p:txBody>
          <a:bodyPr anchorCtr="0" anchor="t" bIns="0" lIns="0" spcFirstLastPara="1" rIns="0" wrap="square" tIns="0">
            <a:spAutoFit/>
          </a:bodyPr>
          <a:lstStyle/>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23-27</a:t>
            </a:r>
            <a:endParaRPr/>
          </a:p>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de junio</a:t>
            </a:r>
            <a:endParaRPr sz="913">
              <a:solidFill>
                <a:srgbClr val="000000"/>
              </a:solidFill>
              <a:latin typeface="Poppins"/>
              <a:ea typeface="Poppins"/>
              <a:cs typeface="Poppins"/>
              <a:sym typeface="Poppins"/>
            </a:endParaRPr>
          </a:p>
        </p:txBody>
      </p:sp>
      <p:sp>
        <p:nvSpPr>
          <p:cNvPr id="380" name="Google Shape;380;p42"/>
          <p:cNvSpPr txBox="1"/>
          <p:nvPr/>
        </p:nvSpPr>
        <p:spPr>
          <a:xfrm>
            <a:off x="5069210" y="3695805"/>
            <a:ext cx="972139" cy="982641"/>
          </a:xfrm>
          <a:prstGeom prst="rect">
            <a:avLst/>
          </a:prstGeom>
          <a:noFill/>
          <a:ln>
            <a:noFill/>
          </a:ln>
        </p:spPr>
        <p:txBody>
          <a:bodyPr anchorCtr="0" anchor="t" bIns="0" lIns="0" spcFirstLastPara="1" rIns="0" wrap="square" tIns="0">
            <a:spAutoFit/>
          </a:bodyPr>
          <a:lstStyle/>
          <a:p>
            <a:pPr indent="0" lvl="0" marL="0" marR="0" rtl="0" algn="ctr">
              <a:lnSpc>
                <a:spcPct val="119111"/>
              </a:lnSpc>
              <a:spcBef>
                <a:spcPts val="0"/>
              </a:spcBef>
              <a:spcAft>
                <a:spcPts val="0"/>
              </a:spcAft>
              <a:buNone/>
            </a:pPr>
            <a:r>
              <a:rPr b="1" i="0" lang="es-MX" sz="900">
                <a:solidFill>
                  <a:srgbClr val="000000"/>
                </a:solidFill>
                <a:latin typeface="Arial"/>
                <a:ea typeface="Arial"/>
                <a:cs typeface="Arial"/>
                <a:sym typeface="Arial"/>
              </a:rPr>
              <a:t>Aplicación de ajustes y gestión de cobros por bienes faltantes no justificados dentro del periodo establecido</a:t>
            </a:r>
            <a:endParaRPr sz="824">
              <a:solidFill>
                <a:srgbClr val="000000"/>
              </a:solidFill>
              <a:latin typeface="Poppins"/>
              <a:ea typeface="Poppins"/>
              <a:cs typeface="Poppins"/>
              <a:sym typeface="Poppins"/>
            </a:endParaRPr>
          </a:p>
        </p:txBody>
      </p:sp>
      <p:sp>
        <p:nvSpPr>
          <p:cNvPr id="381" name="Google Shape;381;p42"/>
          <p:cNvSpPr txBox="1"/>
          <p:nvPr/>
        </p:nvSpPr>
        <p:spPr>
          <a:xfrm>
            <a:off x="5142995" y="2235551"/>
            <a:ext cx="677526" cy="300210"/>
          </a:xfrm>
          <a:prstGeom prst="rect">
            <a:avLst/>
          </a:prstGeom>
          <a:noFill/>
          <a:ln>
            <a:noFill/>
          </a:ln>
        </p:spPr>
        <p:txBody>
          <a:bodyPr anchorCtr="0" anchor="t" bIns="0" lIns="0" spcFirstLastPara="1" rIns="0" wrap="square" tIns="0">
            <a:spAutoFit/>
          </a:bodyPr>
          <a:lstStyle/>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4-8 </a:t>
            </a:r>
            <a:endParaRPr/>
          </a:p>
          <a:p>
            <a:pPr indent="0" lvl="0" marL="0" marR="0" rtl="0" algn="ctr">
              <a:lnSpc>
                <a:spcPct val="129901"/>
              </a:lnSpc>
              <a:spcBef>
                <a:spcPts val="0"/>
              </a:spcBef>
              <a:spcAft>
                <a:spcPts val="0"/>
              </a:spcAft>
              <a:buNone/>
            </a:pPr>
            <a:r>
              <a:rPr lang="es-MX" sz="913">
                <a:solidFill>
                  <a:srgbClr val="000000"/>
                </a:solidFill>
                <a:latin typeface="Poppins"/>
                <a:ea typeface="Poppins"/>
                <a:cs typeface="Poppins"/>
                <a:sym typeface="Poppins"/>
              </a:rPr>
              <a:t>de agosto</a:t>
            </a:r>
            <a:endParaRPr sz="913">
              <a:solidFill>
                <a:srgbClr val="000000"/>
              </a:solidFill>
              <a:latin typeface="Poppins"/>
              <a:ea typeface="Poppins"/>
              <a:cs typeface="Poppins"/>
              <a:sym typeface="Poppins"/>
            </a:endParaRPr>
          </a:p>
        </p:txBody>
      </p:sp>
      <p:sp>
        <p:nvSpPr>
          <p:cNvPr id="382" name="Google Shape;382;p42"/>
          <p:cNvSpPr/>
          <p:nvPr/>
        </p:nvSpPr>
        <p:spPr>
          <a:xfrm>
            <a:off x="7302155" y="1915987"/>
            <a:ext cx="3417290" cy="2532185"/>
          </a:xfrm>
          <a:prstGeom prst="flowChartConnector">
            <a:avLst/>
          </a:prstGeom>
          <a:solidFill>
            <a:srgbClr val="00B050"/>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Proyecto de inventario de bienes muebles  concluido</a:t>
            </a:r>
            <a:endParaRPr/>
          </a:p>
        </p:txBody>
      </p:sp>
      <p:sp>
        <p:nvSpPr>
          <p:cNvPr id="383" name="Google Shape;383;p42"/>
          <p:cNvSpPr/>
          <p:nvPr/>
        </p:nvSpPr>
        <p:spPr>
          <a:xfrm>
            <a:off x="6283569" y="3016738"/>
            <a:ext cx="900015" cy="538004"/>
          </a:xfrm>
          <a:prstGeom prst="rightArrow">
            <a:avLst>
              <a:gd fmla="val 50000" name="adj1"/>
              <a:gd fmla="val 50000" name="adj2"/>
            </a:avLst>
          </a:prstGeom>
          <a:solidFill>
            <a:srgbClr val="00B050"/>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2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2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idx="1" type="body"/>
          </p:nvPr>
        </p:nvSpPr>
        <p:spPr>
          <a:xfrm>
            <a:off x="0" y="0"/>
            <a:ext cx="12192000" cy="68580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sz="2000"/>
          </a:p>
          <a:p>
            <a:pPr indent="0" lvl="0" marL="0" rtl="0" algn="ctr">
              <a:lnSpc>
                <a:spcPct val="90000"/>
              </a:lnSpc>
              <a:spcBef>
                <a:spcPts val="1000"/>
              </a:spcBef>
              <a:spcAft>
                <a:spcPts val="0"/>
              </a:spcAft>
              <a:buClr>
                <a:schemeClr val="dk1"/>
              </a:buClr>
              <a:buSzPts val="2000"/>
              <a:buNone/>
            </a:pPr>
            <a:r>
              <a:rPr lang="es-MX" sz="2000"/>
              <a:t> </a:t>
            </a:r>
            <a:r>
              <a:rPr b="1" lang="es-MX" sz="7200">
                <a:solidFill>
                  <a:srgbClr val="00B050"/>
                </a:solidFill>
              </a:rPr>
              <a:t>GRACIAS POR SU ATENCIÓN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6"/>
          <p:cNvPicPr preferRelativeResize="0"/>
          <p:nvPr/>
        </p:nvPicPr>
        <p:blipFill rotWithShape="1">
          <a:blip r:embed="rId3">
            <a:alphaModFix/>
          </a:blip>
          <a:srcRect b="0" l="0" r="0" t="0"/>
          <a:stretch/>
        </p:blipFill>
        <p:spPr>
          <a:xfrm>
            <a:off x="1182571" y="1250301"/>
            <a:ext cx="10480694" cy="4692187"/>
          </a:xfrm>
          <a:prstGeom prst="rect">
            <a:avLst/>
          </a:prstGeom>
          <a:noFill/>
          <a:ln>
            <a:noFill/>
          </a:ln>
        </p:spPr>
      </p:pic>
      <p:sp>
        <p:nvSpPr>
          <p:cNvPr id="117" name="Google Shape;117;p16"/>
          <p:cNvSpPr/>
          <p:nvPr/>
        </p:nvSpPr>
        <p:spPr>
          <a:xfrm>
            <a:off x="0" y="2237203"/>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16"/>
          <p:cNvSpPr/>
          <p:nvPr/>
        </p:nvSpPr>
        <p:spPr>
          <a:xfrm rot="2343685">
            <a:off x="9473146" y="3282305"/>
            <a:ext cx="1341331" cy="894853"/>
          </a:xfrm>
          <a:custGeom>
            <a:rect b="b" l="l" r="r" t="t"/>
            <a:pathLst>
              <a:path extrusionOk="0" h="1453893" w="2080705">
                <a:moveTo>
                  <a:pt x="0" y="0"/>
                </a:moveTo>
                <a:lnTo>
                  <a:pt x="2080705" y="0"/>
                </a:lnTo>
                <a:lnTo>
                  <a:pt x="2080705" y="1453892"/>
                </a:lnTo>
                <a:lnTo>
                  <a:pt x="0" y="145389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16"/>
          <p:cNvSpPr txBox="1"/>
          <p:nvPr/>
        </p:nvSpPr>
        <p:spPr>
          <a:xfrm rot="-5400000">
            <a:off x="5626697" y="-360131"/>
            <a:ext cx="938605" cy="7578261"/>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Clr>
                <a:schemeClr val="dk1"/>
              </a:buClr>
              <a:buSzPts val="1200"/>
              <a:buFont typeface="Arial"/>
              <a:buNone/>
            </a:pPr>
            <a:r>
              <a:t/>
            </a:r>
            <a:endParaRPr b="0" i="0" sz="1200" u="none" cap="none" strike="noStrike">
              <a:solidFill>
                <a:srgbClr val="003A00"/>
              </a:solidFill>
              <a:latin typeface="Calibri"/>
              <a:ea typeface="Calibri"/>
              <a:cs typeface="Calibri"/>
              <a:sym typeface="Calibri"/>
            </a:endParaRPr>
          </a:p>
        </p:txBody>
      </p:sp>
      <p:sp>
        <p:nvSpPr>
          <p:cNvPr id="120" name="Google Shape;120;p16"/>
          <p:cNvSpPr/>
          <p:nvPr/>
        </p:nvSpPr>
        <p:spPr>
          <a:xfrm>
            <a:off x="3636794" y="1516975"/>
            <a:ext cx="6120882" cy="1411039"/>
          </a:xfrm>
          <a:prstGeom prst="roundRect">
            <a:avLst>
              <a:gd fmla="val 16667" name="adj"/>
            </a:avLst>
          </a:prstGeom>
          <a:solidFill>
            <a:srgbClr val="00B050"/>
          </a:solidFill>
          <a:ln cap="flat" cmpd="sng" w="19050">
            <a:solidFill>
              <a:srgbClr val="082836"/>
            </a:solidFill>
            <a:prstDash val="solid"/>
            <a:miter lim="800000"/>
            <a:headEnd len="sm" w="sm" type="none"/>
            <a:tailEnd len="sm" w="sm" type="none"/>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1" lang="es-MX" sz="1800">
                <a:solidFill>
                  <a:schemeClr val="lt1"/>
                </a:solidFill>
                <a:latin typeface="Calibri"/>
                <a:ea typeface="Calibri"/>
                <a:cs typeface="Calibri"/>
                <a:sym typeface="Calibri"/>
              </a:rPr>
              <a:t>Acceso al módulo administrar proyectos y  creación de paquete para inventario  </a:t>
            </a:r>
            <a:endParaRPr b="1" sz="1800">
              <a:solidFill>
                <a:schemeClr val="lt1"/>
              </a:solidFill>
              <a:latin typeface="Arial"/>
              <a:ea typeface="Arial"/>
              <a:cs typeface="Arial"/>
              <a:sym typeface="Arial"/>
            </a:endParaRPr>
          </a:p>
        </p:txBody>
      </p:sp>
      <p:sp>
        <p:nvSpPr>
          <p:cNvPr id="121" name="Google Shape;121;p16"/>
          <p:cNvSpPr/>
          <p:nvPr/>
        </p:nvSpPr>
        <p:spPr>
          <a:xfrm>
            <a:off x="1059911" y="3968328"/>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p16"/>
          <p:cNvSpPr/>
          <p:nvPr/>
        </p:nvSpPr>
        <p:spPr>
          <a:xfrm>
            <a:off x="2472613" y="3498981"/>
            <a:ext cx="429208" cy="1922106"/>
          </a:xfrm>
          <a:prstGeom prst="leftBrace">
            <a:avLst>
              <a:gd fmla="val 8333" name="adj1"/>
              <a:gd fmla="val 50000" name="adj2"/>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16"/>
          <p:cNvSpPr/>
          <p:nvPr/>
        </p:nvSpPr>
        <p:spPr>
          <a:xfrm>
            <a:off x="5924938" y="3866620"/>
            <a:ext cx="2354793" cy="434792"/>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7"/>
          <p:cNvPicPr preferRelativeResize="0"/>
          <p:nvPr/>
        </p:nvPicPr>
        <p:blipFill rotWithShape="1">
          <a:blip r:embed="rId3">
            <a:alphaModFix/>
          </a:blip>
          <a:srcRect b="0" l="0" r="0" t="0"/>
          <a:stretch/>
        </p:blipFill>
        <p:spPr>
          <a:xfrm>
            <a:off x="0" y="-74645"/>
            <a:ext cx="12191999" cy="6923314"/>
          </a:xfrm>
          <a:prstGeom prst="rect">
            <a:avLst/>
          </a:prstGeom>
          <a:noFill/>
          <a:ln>
            <a:noFill/>
          </a:ln>
        </p:spPr>
      </p:pic>
      <p:sp>
        <p:nvSpPr>
          <p:cNvPr id="129" name="Google Shape;129;p17"/>
          <p:cNvSpPr/>
          <p:nvPr/>
        </p:nvSpPr>
        <p:spPr>
          <a:xfrm>
            <a:off x="9988156" y="2948668"/>
            <a:ext cx="657225" cy="895350"/>
          </a:xfrm>
          <a:prstGeom prst="curvedLeftArrow">
            <a:avLst>
              <a:gd fmla="val 25000" name="adj1"/>
              <a:gd fmla="val 50000" name="adj2"/>
              <a:gd fmla="val 25000" name="adj3"/>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130" name="Google Shape;130;p17"/>
          <p:cNvSpPr/>
          <p:nvPr/>
        </p:nvSpPr>
        <p:spPr>
          <a:xfrm>
            <a:off x="233267" y="3666931"/>
            <a:ext cx="3470988" cy="2939142"/>
          </a:xfrm>
          <a:prstGeom prst="flowChartConnector">
            <a:avLst/>
          </a:prstGeom>
          <a:solidFill>
            <a:srgbClr val="FFC000"/>
          </a:solid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Calibri"/>
                <a:ea typeface="Calibri"/>
                <a:cs typeface="Calibri"/>
                <a:sym typeface="Calibri"/>
              </a:rPr>
              <a:t>Si el usuario está de acuerdo con la información que se muestra, dar clic en el icono “Guardar” para continuar con el proceso y crear el proyecto de inventario.</a:t>
            </a:r>
            <a:endParaRPr b="1"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8"/>
          <p:cNvPicPr preferRelativeResize="0"/>
          <p:nvPr/>
        </p:nvPicPr>
        <p:blipFill rotWithShape="1">
          <a:blip r:embed="rId3">
            <a:alphaModFix/>
          </a:blip>
          <a:srcRect b="0" l="0" r="0" t="0"/>
          <a:stretch/>
        </p:blipFill>
        <p:spPr>
          <a:xfrm>
            <a:off x="177439" y="-87737"/>
            <a:ext cx="11837121" cy="5488905"/>
          </a:xfrm>
          <a:prstGeom prst="rect">
            <a:avLst/>
          </a:prstGeom>
          <a:noFill/>
          <a:ln>
            <a:noFill/>
          </a:ln>
        </p:spPr>
      </p:pic>
      <p:sp>
        <p:nvSpPr>
          <p:cNvPr id="136" name="Google Shape;136;p18"/>
          <p:cNvSpPr/>
          <p:nvPr/>
        </p:nvSpPr>
        <p:spPr>
          <a:xfrm rot="3627760">
            <a:off x="9495720" y="1466605"/>
            <a:ext cx="1341331" cy="894853"/>
          </a:xfrm>
          <a:custGeom>
            <a:rect b="b" l="l" r="r" t="t"/>
            <a:pathLst>
              <a:path extrusionOk="0" h="1453893" w="2080705">
                <a:moveTo>
                  <a:pt x="0" y="0"/>
                </a:moveTo>
                <a:lnTo>
                  <a:pt x="2080705" y="0"/>
                </a:lnTo>
                <a:lnTo>
                  <a:pt x="2080705" y="1453892"/>
                </a:lnTo>
                <a:lnTo>
                  <a:pt x="0" y="145389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18"/>
          <p:cNvSpPr/>
          <p:nvPr/>
        </p:nvSpPr>
        <p:spPr>
          <a:xfrm>
            <a:off x="6167534" y="906326"/>
            <a:ext cx="3362131" cy="1101012"/>
          </a:xfrm>
          <a:prstGeom prst="roundRect">
            <a:avLst>
              <a:gd fmla="val 16667" name="adj"/>
            </a:avLst>
          </a:prstGeom>
          <a:solidFill>
            <a:srgbClr val="00B050"/>
          </a:solidFill>
          <a:ln cap="flat" cmpd="sng" w="19050">
            <a:solidFill>
              <a:srgbClr val="00B050"/>
            </a:solidFill>
            <a:prstDash val="solid"/>
            <a:miter lim="800000"/>
            <a:headEnd len="sm" w="sm" type="none"/>
            <a:tailEnd len="sm" w="sm" type="none"/>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Creado el paquete de inventario se procede al alta de equipo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143" name="Google Shape;14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44" name="Google Shape;144;p19"/>
          <p:cNvPicPr preferRelativeResize="0"/>
          <p:nvPr/>
        </p:nvPicPr>
        <p:blipFill rotWithShape="1">
          <a:blip r:embed="rId3">
            <a:alphaModFix/>
          </a:blip>
          <a:srcRect b="0" l="0" r="0" t="0"/>
          <a:stretch/>
        </p:blipFill>
        <p:spPr>
          <a:xfrm>
            <a:off x="0" y="542539"/>
            <a:ext cx="12192000" cy="5479623"/>
          </a:xfrm>
          <a:prstGeom prst="rect">
            <a:avLst/>
          </a:prstGeom>
          <a:noFill/>
          <a:ln>
            <a:noFill/>
          </a:ln>
        </p:spPr>
      </p:pic>
      <p:sp>
        <p:nvSpPr>
          <p:cNvPr id="145" name="Google Shape;145;p19"/>
          <p:cNvSpPr/>
          <p:nvPr/>
        </p:nvSpPr>
        <p:spPr>
          <a:xfrm>
            <a:off x="353683" y="3509588"/>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19"/>
          <p:cNvSpPr/>
          <p:nvPr/>
        </p:nvSpPr>
        <p:spPr>
          <a:xfrm>
            <a:off x="1647629" y="4224743"/>
            <a:ext cx="3362131" cy="1101012"/>
          </a:xfrm>
          <a:prstGeom prst="roundRect">
            <a:avLst>
              <a:gd fmla="val 16667" name="adj"/>
            </a:avLst>
          </a:prstGeom>
          <a:solidFill>
            <a:srgbClr val="00B050"/>
          </a:solidFill>
          <a:ln cap="flat" cmpd="sng" w="19050">
            <a:solidFill>
              <a:srgbClr val="082836"/>
            </a:solidFill>
            <a:prstDash val="solid"/>
            <a:miter lim="800000"/>
            <a:headEnd len="sm" w="sm" type="none"/>
            <a:tailEnd len="sm" w="sm" type="none"/>
          </a:ln>
          <a:effectLst>
            <a:outerShdw blurRad="152400" sx="90000" rotWithShape="0" dir="5400000" dist="317500" sy="-19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Calibri"/>
                <a:ea typeface="Calibri"/>
                <a:cs typeface="Calibri"/>
                <a:sym typeface="Calibri"/>
              </a:rPr>
              <a:t>Una vez  seleccionado alta de equipo, dar clic en agregar del padrón </a:t>
            </a:r>
            <a:endParaRPr b="1"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152" name="Google Shape;15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53" name="Google Shape;153;p20"/>
          <p:cNvPicPr preferRelativeResize="0"/>
          <p:nvPr/>
        </p:nvPicPr>
        <p:blipFill rotWithShape="1">
          <a:blip r:embed="rId3">
            <a:alphaModFix/>
          </a:blip>
          <a:srcRect b="0" l="0" r="0" t="0"/>
          <a:stretch/>
        </p:blipFill>
        <p:spPr>
          <a:xfrm>
            <a:off x="0" y="555496"/>
            <a:ext cx="12192000" cy="6302504"/>
          </a:xfrm>
          <a:prstGeom prst="rect">
            <a:avLst/>
          </a:prstGeom>
          <a:noFill/>
          <a:ln>
            <a:noFill/>
          </a:ln>
        </p:spPr>
      </p:pic>
      <p:sp>
        <p:nvSpPr>
          <p:cNvPr id="154" name="Google Shape;154;p20"/>
          <p:cNvSpPr/>
          <p:nvPr/>
        </p:nvSpPr>
        <p:spPr>
          <a:xfrm>
            <a:off x="2857500" y="415796"/>
            <a:ext cx="6705599" cy="1070104"/>
          </a:xfrm>
          <a:prstGeom prst="roundRect">
            <a:avLst>
              <a:gd fmla="val 16667" name="adj"/>
            </a:avLst>
          </a:prstGeom>
          <a:solidFill>
            <a:srgbClr val="00B050"/>
          </a:solidFill>
          <a:ln cap="flat" cmpd="sng" w="19050">
            <a:solidFill>
              <a:srgbClr val="064259"/>
            </a:solidFill>
            <a:prstDash val="solid"/>
            <a:miter lim="800000"/>
            <a:headEnd len="sm" w="sm" type="none"/>
            <a:tailEnd len="sm" w="sm" type="none"/>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2000">
                <a:solidFill>
                  <a:schemeClr val="lt1"/>
                </a:solidFill>
                <a:latin typeface="Arial"/>
                <a:ea typeface="Arial"/>
                <a:cs typeface="Arial"/>
                <a:sym typeface="Arial"/>
              </a:rPr>
              <a:t>La captura de inventario puede realizarse seleccionando la unidad, el COG, el número de control y el programa.</a:t>
            </a:r>
            <a:endParaRPr b="1" sz="2000">
              <a:solidFill>
                <a:schemeClr val="lt1"/>
              </a:solidFill>
              <a:latin typeface="Arial"/>
              <a:ea typeface="Arial"/>
              <a:cs typeface="Arial"/>
              <a:sym typeface="Arial"/>
            </a:endParaRPr>
          </a:p>
        </p:txBody>
      </p:sp>
      <p:sp>
        <p:nvSpPr>
          <p:cNvPr id="155" name="Google Shape;155;p20"/>
          <p:cNvSpPr/>
          <p:nvPr/>
        </p:nvSpPr>
        <p:spPr>
          <a:xfrm>
            <a:off x="1190445" y="2182483"/>
            <a:ext cx="232914" cy="232912"/>
          </a:xfrm>
          <a:prstGeom prst="downArrow">
            <a:avLst>
              <a:gd fmla="val 50000" name="adj1"/>
              <a:gd fmla="val 50000" name="adj2"/>
            </a:avLst>
          </a:prstGeom>
          <a:solidFill>
            <a:schemeClr val="accent2"/>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20"/>
          <p:cNvSpPr/>
          <p:nvPr/>
        </p:nvSpPr>
        <p:spPr>
          <a:xfrm>
            <a:off x="1775604" y="2182483"/>
            <a:ext cx="232914" cy="232912"/>
          </a:xfrm>
          <a:prstGeom prst="downArrow">
            <a:avLst>
              <a:gd fmla="val 50000" name="adj1"/>
              <a:gd fmla="val 50000" name="adj2"/>
            </a:avLst>
          </a:prstGeom>
          <a:solidFill>
            <a:schemeClr val="accent2"/>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20"/>
          <p:cNvSpPr/>
          <p:nvPr/>
        </p:nvSpPr>
        <p:spPr>
          <a:xfrm>
            <a:off x="2467155" y="2182483"/>
            <a:ext cx="232914" cy="232912"/>
          </a:xfrm>
          <a:prstGeom prst="downArrow">
            <a:avLst>
              <a:gd fmla="val 50000" name="adj1"/>
              <a:gd fmla="val 50000" name="adj2"/>
            </a:avLst>
          </a:prstGeom>
          <a:solidFill>
            <a:schemeClr val="accent2"/>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20"/>
          <p:cNvSpPr/>
          <p:nvPr/>
        </p:nvSpPr>
        <p:spPr>
          <a:xfrm>
            <a:off x="545621" y="2182483"/>
            <a:ext cx="232914" cy="232912"/>
          </a:xfrm>
          <a:prstGeom prst="downArrow">
            <a:avLst>
              <a:gd fmla="val 50000" name="adj1"/>
              <a:gd fmla="val 50000" name="adj2"/>
            </a:avLst>
          </a:prstGeom>
          <a:solidFill>
            <a:schemeClr val="accent2"/>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164" name="Google Shape;16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65" name="Google Shape;165;p21"/>
          <p:cNvPicPr preferRelativeResize="0"/>
          <p:nvPr/>
        </p:nvPicPr>
        <p:blipFill rotWithShape="1">
          <a:blip r:embed="rId3">
            <a:alphaModFix/>
          </a:blip>
          <a:srcRect b="0" l="0" r="0" t="0"/>
          <a:stretch/>
        </p:blipFill>
        <p:spPr>
          <a:xfrm>
            <a:off x="0" y="315539"/>
            <a:ext cx="12192000" cy="6226921"/>
          </a:xfrm>
          <a:prstGeom prst="rect">
            <a:avLst/>
          </a:prstGeom>
          <a:noFill/>
          <a:ln>
            <a:noFill/>
          </a:ln>
        </p:spPr>
      </p:pic>
      <p:sp>
        <p:nvSpPr>
          <p:cNvPr id="166" name="Google Shape;166;p21"/>
          <p:cNvSpPr txBox="1"/>
          <p:nvPr/>
        </p:nvSpPr>
        <p:spPr>
          <a:xfrm>
            <a:off x="3837710" y="166255"/>
            <a:ext cx="7824474"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MX" sz="2000">
                <a:solidFill>
                  <a:schemeClr val="dk1"/>
                </a:solidFill>
                <a:latin typeface="Arial"/>
                <a:ea typeface="Arial"/>
                <a:cs typeface="Arial"/>
                <a:sym typeface="Arial"/>
              </a:rPr>
              <a:t>Ejemplo.- Alta de bienes por unidad</a:t>
            </a:r>
            <a:endParaRPr/>
          </a:p>
        </p:txBody>
      </p:sp>
      <p:sp>
        <p:nvSpPr>
          <p:cNvPr id="167" name="Google Shape;167;p21"/>
          <p:cNvSpPr/>
          <p:nvPr/>
        </p:nvSpPr>
        <p:spPr>
          <a:xfrm>
            <a:off x="9961905" y="5820194"/>
            <a:ext cx="1391895" cy="983411"/>
          </a:xfrm>
          <a:custGeom>
            <a:rect b="b" l="l" r="r" t="t"/>
            <a:pathLst>
              <a:path extrusionOk="0" h="2057400" w="2944401">
                <a:moveTo>
                  <a:pt x="0" y="0"/>
                </a:moveTo>
                <a:lnTo>
                  <a:pt x="2944401" y="0"/>
                </a:lnTo>
                <a:lnTo>
                  <a:pt x="2944401"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21"/>
          <p:cNvSpPr/>
          <p:nvPr/>
        </p:nvSpPr>
        <p:spPr>
          <a:xfrm>
            <a:off x="7077075" y="960436"/>
            <a:ext cx="4890970" cy="1325563"/>
          </a:xfrm>
          <a:prstGeom prst="roundRect">
            <a:avLst>
              <a:gd fmla="val 16667" name="adj"/>
            </a:avLst>
          </a:prstGeom>
          <a:solidFill>
            <a:srgbClr val="FFC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s-MX" sz="1700">
                <a:solidFill>
                  <a:schemeClr val="lt1"/>
                </a:solidFill>
                <a:latin typeface="Calibri"/>
                <a:ea typeface="Calibri"/>
                <a:cs typeface="Calibri"/>
                <a:sym typeface="Calibri"/>
              </a:rPr>
              <a:t>Para añadir un activo será necesario dar clic sobre el registro que se desea añadir, al hacerlo dicho registro se pintará en color verde para que el usuario reconozca que el activo está seleccionado.</a:t>
            </a:r>
            <a:endParaRPr b="1" sz="1700">
              <a:solidFill>
                <a:schemeClr val="lt1"/>
              </a:solidFill>
              <a:latin typeface="Arial"/>
              <a:ea typeface="Arial"/>
              <a:cs typeface="Arial"/>
              <a:sym typeface="Arial"/>
            </a:endParaRPr>
          </a:p>
        </p:txBody>
      </p:sp>
      <p:sp>
        <p:nvSpPr>
          <p:cNvPr id="169" name="Google Shape;169;p21"/>
          <p:cNvSpPr/>
          <p:nvPr/>
        </p:nvSpPr>
        <p:spPr>
          <a:xfrm>
            <a:off x="382555" y="2113382"/>
            <a:ext cx="699796" cy="480528"/>
          </a:xfrm>
          <a:prstGeom prst="ellipse">
            <a:avLst/>
          </a:prstGeom>
          <a:solidFill>
            <a:schemeClr val="accen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1"/>
          <p:cNvSpPr/>
          <p:nvPr/>
        </p:nvSpPr>
        <p:spPr>
          <a:xfrm>
            <a:off x="382555" y="3191069"/>
            <a:ext cx="11585490" cy="555174"/>
          </a:xfrm>
          <a:prstGeom prst="rect">
            <a:avLst/>
          </a:prstGeom>
          <a:solidFill>
            <a:srgbClr val="BEF2C7"/>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21"/>
          <p:cNvSpPr/>
          <p:nvPr/>
        </p:nvSpPr>
        <p:spPr>
          <a:xfrm>
            <a:off x="382555" y="4282751"/>
            <a:ext cx="11585490" cy="289249"/>
          </a:xfrm>
          <a:prstGeom prst="rect">
            <a:avLst/>
          </a:prstGeom>
          <a:solidFill>
            <a:srgbClr val="BEF2C7"/>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ppt_w</p:attrName>
                                        </p:attrNameLst>
                                      </p:cBhvr>
                                      <p:tavLst>
                                        <p:tav fmla="" tm="0">
                                          <p:val>
                                            <p:strVal val="0"/>
                                          </p:val>
                                        </p:tav>
                                        <p:tav fmla="" tm="100000">
                                          <p:val>
                                            <p:strVal val="#ppt_w"/>
                                          </p:val>
                                        </p:tav>
                                      </p:tavLst>
                                    </p:anim>
                                    <p:anim calcmode="lin" valueType="num">
                                      <p:cBhvr additive="base">
                                        <p:cTn dur="500"/>
                                        <p:tgtEl>
                                          <p:spTgt spid="1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